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64" r:id="rId3"/>
    <p:sldId id="257" r:id="rId4"/>
    <p:sldId id="267" r:id="rId5"/>
    <p:sldId id="259" r:id="rId6"/>
    <p:sldId id="268" r:id="rId7"/>
    <p:sldId id="265" r:id="rId8"/>
    <p:sldId id="266" r:id="rId9"/>
    <p:sldId id="273" r:id="rId10"/>
    <p:sldId id="261" r:id="rId11"/>
    <p:sldId id="260" r:id="rId12"/>
    <p:sldId id="270" r:id="rId13"/>
    <p:sldId id="274"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8" autoAdjust="0"/>
    <p:restoredTop sz="94660"/>
  </p:normalViewPr>
  <p:slideViewPr>
    <p:cSldViewPr snapToGrid="0">
      <p:cViewPr varScale="1">
        <p:scale>
          <a:sx n="67" d="100"/>
          <a:sy n="67" d="100"/>
        </p:scale>
        <p:origin x="8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9/28/2017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9/28/2017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0318" y="882376"/>
            <a:ext cx="9966960" cy="2926080"/>
          </a:xfrm>
        </p:spPr>
        <p:txBody>
          <a:bodyPr/>
          <a:lstStyle/>
          <a:p>
            <a:r>
              <a:rPr lang="en-US" dirty="0" smtClean="0"/>
              <a:t>Tips on good web site Design</a:t>
            </a:r>
            <a:endParaRPr lang="en-US" dirty="0"/>
          </a:p>
        </p:txBody>
      </p:sp>
    </p:spTree>
    <p:extLst>
      <p:ext uri="{BB962C8B-B14F-4D97-AF65-F5344CB8AC3E}">
        <p14:creationId xmlns:p14="http://schemas.microsoft.com/office/powerpoint/2010/main" val="1211978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7324" y="580655"/>
            <a:ext cx="9875520" cy="999687"/>
          </a:xfrm>
          <a:solidFill>
            <a:srgbClr val="0033CC"/>
          </a:solidFill>
        </p:spPr>
        <p:txBody>
          <a:bodyPr/>
          <a:lstStyle/>
          <a:p>
            <a:r>
              <a:rPr lang="en-US" dirty="0" smtClean="0">
                <a:solidFill>
                  <a:srgbClr val="FFFF00"/>
                </a:solidFill>
              </a:rPr>
              <a:t>Design Principles -  Colors</a:t>
            </a:r>
            <a:endParaRPr lang="en-US" dirty="0">
              <a:solidFill>
                <a:srgbClr val="FFFF00"/>
              </a:solidFill>
            </a:endParaRPr>
          </a:p>
        </p:txBody>
      </p:sp>
      <p:pic>
        <p:nvPicPr>
          <p:cNvPr id="3" name="Picture 2"/>
          <p:cNvPicPr>
            <a:picLocks noChangeAspect="1"/>
          </p:cNvPicPr>
          <p:nvPr/>
        </p:nvPicPr>
        <p:blipFill>
          <a:blip r:embed="rId2"/>
          <a:stretch>
            <a:fillRect/>
          </a:stretch>
        </p:blipFill>
        <p:spPr>
          <a:xfrm>
            <a:off x="1167324" y="1674124"/>
            <a:ext cx="4238625" cy="2219325"/>
          </a:xfrm>
          <a:prstGeom prst="rect">
            <a:avLst/>
          </a:prstGeom>
        </p:spPr>
      </p:pic>
      <p:pic>
        <p:nvPicPr>
          <p:cNvPr id="4" name="Picture 3"/>
          <p:cNvPicPr>
            <a:picLocks noChangeAspect="1"/>
          </p:cNvPicPr>
          <p:nvPr/>
        </p:nvPicPr>
        <p:blipFill>
          <a:blip r:embed="rId3"/>
          <a:stretch>
            <a:fillRect/>
          </a:stretch>
        </p:blipFill>
        <p:spPr>
          <a:xfrm>
            <a:off x="1167324" y="4109157"/>
            <a:ext cx="4219575" cy="2295525"/>
          </a:xfrm>
          <a:prstGeom prst="rect">
            <a:avLst/>
          </a:prstGeom>
        </p:spPr>
      </p:pic>
      <p:pic>
        <p:nvPicPr>
          <p:cNvPr id="5" name="Picture 4"/>
          <p:cNvPicPr>
            <a:picLocks noChangeAspect="1"/>
          </p:cNvPicPr>
          <p:nvPr/>
        </p:nvPicPr>
        <p:blipFill>
          <a:blip r:embed="rId4"/>
          <a:stretch>
            <a:fillRect/>
          </a:stretch>
        </p:blipFill>
        <p:spPr>
          <a:xfrm>
            <a:off x="6847081" y="1674124"/>
            <a:ext cx="4171950" cy="2257425"/>
          </a:xfrm>
          <a:prstGeom prst="rect">
            <a:avLst/>
          </a:prstGeom>
        </p:spPr>
      </p:pic>
      <p:pic>
        <p:nvPicPr>
          <p:cNvPr id="6" name="Picture 5"/>
          <p:cNvPicPr>
            <a:picLocks noChangeAspect="1"/>
          </p:cNvPicPr>
          <p:nvPr/>
        </p:nvPicPr>
        <p:blipFill>
          <a:blip r:embed="rId5"/>
          <a:stretch>
            <a:fillRect/>
          </a:stretch>
        </p:blipFill>
        <p:spPr>
          <a:xfrm>
            <a:off x="6918519" y="4109157"/>
            <a:ext cx="4124325" cy="2181225"/>
          </a:xfrm>
          <a:prstGeom prst="rect">
            <a:avLst/>
          </a:prstGeom>
        </p:spPr>
      </p:pic>
    </p:spTree>
    <p:extLst>
      <p:ext uri="{BB962C8B-B14F-4D97-AF65-F5344CB8AC3E}">
        <p14:creationId xmlns:p14="http://schemas.microsoft.com/office/powerpoint/2010/main" val="3531922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needs for individual pages </a:t>
            </a:r>
            <a:endParaRPr lang="en-US" dirty="0"/>
          </a:p>
        </p:txBody>
      </p:sp>
      <p:sp>
        <p:nvSpPr>
          <p:cNvPr id="3" name="Content Placeholder 2"/>
          <p:cNvSpPr>
            <a:spLocks noGrp="1"/>
          </p:cNvSpPr>
          <p:nvPr>
            <p:ph idx="1"/>
          </p:nvPr>
        </p:nvSpPr>
        <p:spPr/>
        <p:txBody>
          <a:bodyPr/>
          <a:lstStyle/>
          <a:p>
            <a:r>
              <a:rPr lang="en-US" dirty="0" smtClean="0"/>
              <a:t>Identify the page as an </a:t>
            </a:r>
            <a:r>
              <a:rPr lang="en-US" dirty="0" err="1" smtClean="0"/>
              <a:t>IAGenWeb</a:t>
            </a:r>
            <a:r>
              <a:rPr lang="en-US" dirty="0" smtClean="0"/>
              <a:t> project</a:t>
            </a:r>
          </a:p>
          <a:p>
            <a:r>
              <a:rPr lang="en-US" dirty="0" smtClean="0"/>
              <a:t>Provide good navigation – back to the directory and, preferably, to the Home page.</a:t>
            </a:r>
          </a:p>
          <a:p>
            <a:r>
              <a:rPr lang="en-US" dirty="0" smtClean="0"/>
              <a:t>Credit the contributor</a:t>
            </a:r>
          </a:p>
          <a:p>
            <a:r>
              <a:rPr lang="en-US" dirty="0" smtClean="0"/>
              <a:t>Documenting Resources</a:t>
            </a:r>
          </a:p>
          <a:p>
            <a:r>
              <a:rPr lang="en-US" dirty="0" smtClean="0"/>
              <a:t>Date when added and/or updated</a:t>
            </a:r>
          </a:p>
          <a:p>
            <a:endParaRPr lang="en-US" dirty="0"/>
          </a:p>
        </p:txBody>
      </p:sp>
    </p:spTree>
    <p:extLst>
      <p:ext uri="{BB962C8B-B14F-4D97-AF65-F5344CB8AC3E}">
        <p14:creationId xmlns:p14="http://schemas.microsoft.com/office/powerpoint/2010/main" val="70074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5900" y="561843"/>
            <a:ext cx="9276714" cy="4424495"/>
          </a:xfrm>
          <a:prstGeom prst="rect">
            <a:avLst/>
          </a:prstGeom>
        </p:spPr>
      </p:pic>
      <p:sp>
        <p:nvSpPr>
          <p:cNvPr id="3" name="Rectangle 2"/>
          <p:cNvSpPr/>
          <p:nvPr/>
        </p:nvSpPr>
        <p:spPr>
          <a:xfrm>
            <a:off x="1266507" y="5557839"/>
            <a:ext cx="9715500" cy="646331"/>
          </a:xfrm>
          <a:prstGeom prst="rect">
            <a:avLst/>
          </a:prstGeom>
          <a:solidFill>
            <a:schemeClr val="accent4">
              <a:lumMod val="20000"/>
              <a:lumOff val="80000"/>
            </a:schemeClr>
          </a:solidFill>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Elements </a:t>
            </a:r>
            <a:r>
              <a:rPr lang="en-US" dirty="0">
                <a:latin typeface="Calibri" panose="020F0502020204030204" pitchFamily="34" charset="0"/>
                <a:ea typeface="Calibri" panose="020F0502020204030204" pitchFamily="34" charset="0"/>
                <a:cs typeface="Times New Roman" panose="02020603050405020304" pitchFamily="18" charset="0"/>
              </a:rPr>
              <a:t>on a page should be placed so that the page appears visually balanced.  Consider including white space between the edge of your computer screen or table and the text. </a:t>
            </a:r>
            <a:r>
              <a:rPr lang="en-US" dirty="0" smtClean="0">
                <a:latin typeface="Calibri" panose="020F0502020204030204" pitchFamily="34" charset="0"/>
                <a:ea typeface="Calibri" panose="020F0502020204030204" pitchFamily="34" charset="0"/>
                <a:cs typeface="Times New Roman" panose="02020603050405020304" pitchFamily="18" charset="0"/>
              </a:rPr>
              <a:t>See above image.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48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576512" y="1121926"/>
            <a:ext cx="7824788" cy="4401205"/>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Establish consistent patterns in your page layout</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smtClean="0">
                <a:latin typeface="Calibri" panose="020F0502020204030204" pitchFamily="34" charset="0"/>
                <a:ea typeface="Calibri" panose="020F0502020204030204" pitchFamily="34" charset="0"/>
                <a:cs typeface="Times New Roman" panose="02020603050405020304" pitchFamily="18" charset="0"/>
              </a:rPr>
              <a:t>Create </a:t>
            </a:r>
            <a:r>
              <a:rPr lang="en-US" sz="2800" dirty="0">
                <a:latin typeface="Calibri" panose="020F0502020204030204" pitchFamily="34" charset="0"/>
                <a:ea typeface="Calibri" panose="020F0502020204030204" pitchFamily="34" charset="0"/>
                <a:cs typeface="Times New Roman" panose="02020603050405020304" pitchFamily="18" charset="0"/>
              </a:rPr>
              <a:t>a template by utilizing Cascading Style Sheets or a basic page layout doing copy and save-as. </a:t>
            </a:r>
          </a:p>
          <a:p>
            <a:r>
              <a:rPr lang="en-US" sz="2800" dirty="0">
                <a:latin typeface="Calibri" panose="020F0502020204030204" pitchFamily="34" charset="0"/>
                <a:ea typeface="Calibri" panose="020F0502020204030204" pitchFamily="34" charset="0"/>
                <a:cs typeface="Times New Roman" panose="02020603050405020304" pitchFamily="18" charset="0"/>
              </a:rPr>
              <a:t> </a:t>
            </a:r>
          </a:p>
          <a:p>
            <a:r>
              <a:rPr lang="en-US" sz="2800" dirty="0">
                <a:latin typeface="Calibri" panose="020F0502020204030204" pitchFamily="34" charset="0"/>
                <a:ea typeface="Calibri" panose="020F0502020204030204" pitchFamily="34" charset="0"/>
                <a:cs typeface="Times New Roman" panose="02020603050405020304" pitchFamily="18" charset="0"/>
              </a:rPr>
              <a:t>The navigation links should appear in the same place on each page, and have the same design.</a:t>
            </a:r>
          </a:p>
          <a:p>
            <a:r>
              <a:rPr lang="en-US" sz="2800" dirty="0">
                <a:latin typeface="Calibri" panose="020F0502020204030204" pitchFamily="34" charset="0"/>
                <a:ea typeface="Calibri" panose="020F0502020204030204" pitchFamily="34" charset="0"/>
                <a:cs typeface="Times New Roman" panose="02020603050405020304" pitchFamily="18" charset="0"/>
              </a:rPr>
              <a:t> </a:t>
            </a:r>
          </a:p>
          <a:p>
            <a:r>
              <a:rPr lang="en-US" sz="2800" dirty="0">
                <a:latin typeface="Calibri" panose="020F0502020204030204" pitchFamily="34" charset="0"/>
                <a:ea typeface="Calibri" panose="020F0502020204030204" pitchFamily="34" charset="0"/>
                <a:cs typeface="Times New Roman" panose="02020603050405020304" pitchFamily="18" charset="0"/>
              </a:rPr>
              <a:t>Headers and footers should also be the same from page to page.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66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261" y="1364383"/>
            <a:ext cx="11428571" cy="39492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520" y="3481861"/>
            <a:ext cx="3810000" cy="1428750"/>
          </a:xfrm>
          <a:prstGeom prst="rect">
            <a:avLst/>
          </a:prstGeom>
        </p:spPr>
      </p:pic>
    </p:spTree>
    <p:extLst>
      <p:ext uri="{BB962C8B-B14F-4D97-AF65-F5344CB8AC3E}">
        <p14:creationId xmlns:p14="http://schemas.microsoft.com/office/powerpoint/2010/main" val="3182502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you decide to redesign your site -</a:t>
            </a:r>
            <a:endParaRPr lang="en-US" dirty="0"/>
          </a:p>
        </p:txBody>
      </p:sp>
      <p:sp>
        <p:nvSpPr>
          <p:cNvPr id="3" name="Content Placeholder 2"/>
          <p:cNvSpPr>
            <a:spLocks noGrp="1"/>
          </p:cNvSpPr>
          <p:nvPr>
            <p:ph idx="1"/>
          </p:nvPr>
        </p:nvSpPr>
        <p:spPr/>
        <p:txBody>
          <a:bodyPr>
            <a:normAutofit/>
          </a:bodyPr>
          <a:lstStyle/>
          <a:p>
            <a:r>
              <a:rPr lang="en-US" sz="3200" dirty="0" smtClean="0"/>
              <a:t>Develop a layout plan</a:t>
            </a:r>
          </a:p>
          <a:p>
            <a:r>
              <a:rPr lang="en-US" sz="3200" dirty="0" smtClean="0"/>
              <a:t>Study your site – get a good understanding how your page are linked.</a:t>
            </a:r>
          </a:p>
          <a:p>
            <a:r>
              <a:rPr lang="en-US" sz="3200" dirty="0" smtClean="0"/>
              <a:t>Take it in baby steps.</a:t>
            </a:r>
          </a:p>
          <a:p>
            <a:r>
              <a:rPr lang="en-US" sz="3200" dirty="0" smtClean="0"/>
              <a:t>When you have made changes – be sure to run a link checker and have </a:t>
            </a:r>
            <a:r>
              <a:rPr lang="en-US" sz="3200" dirty="0" err="1" smtClean="0"/>
              <a:t>Freefind</a:t>
            </a:r>
            <a:r>
              <a:rPr lang="en-US" sz="3200" dirty="0" smtClean="0"/>
              <a:t> re-index the site.</a:t>
            </a:r>
            <a:endParaRPr lang="en-US" sz="3200" dirty="0"/>
          </a:p>
        </p:txBody>
      </p:sp>
    </p:spTree>
    <p:extLst>
      <p:ext uri="{BB962C8B-B14F-4D97-AF65-F5344CB8AC3E}">
        <p14:creationId xmlns:p14="http://schemas.microsoft.com/office/powerpoint/2010/main" val="223103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828801" y="471489"/>
            <a:ext cx="8729662" cy="5632311"/>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Our Purpose: </a:t>
            </a:r>
            <a:r>
              <a:rPr lang="en-US" sz="2400" dirty="0">
                <a:latin typeface="Calibri" panose="020F0502020204030204" pitchFamily="34" charset="0"/>
                <a:ea typeface="Calibri" panose="020F0502020204030204" pitchFamily="34" charset="0"/>
                <a:cs typeface="Times New Roman" panose="02020603050405020304" pitchFamily="18" charset="0"/>
              </a:rPr>
              <a:t> The </a:t>
            </a:r>
            <a:r>
              <a:rPr lang="en-US" sz="2400" dirty="0" err="1">
                <a:latin typeface="Calibri" panose="020F0502020204030204" pitchFamily="34" charset="0"/>
                <a:ea typeface="Calibri" panose="020F0502020204030204" pitchFamily="34" charset="0"/>
                <a:cs typeface="Times New Roman" panose="02020603050405020304" pitchFamily="18" charset="0"/>
              </a:rPr>
              <a:t>IAGenWeb</a:t>
            </a:r>
            <a:r>
              <a:rPr lang="en-US" sz="2400" dirty="0">
                <a:latin typeface="Calibri" panose="020F0502020204030204" pitchFamily="34" charset="0"/>
                <a:ea typeface="Calibri" panose="020F0502020204030204" pitchFamily="34" charset="0"/>
                <a:cs typeface="Times New Roman" panose="02020603050405020304" pitchFamily="18" charset="0"/>
              </a:rPr>
              <a:t> Project is dedicated to gathering and presenting Iowa genealogical and historical information for free, online access by researchers.  We are a division of </a:t>
            </a:r>
            <a:r>
              <a:rPr lang="en-US" sz="2400" dirty="0" err="1">
                <a:latin typeface="Calibri" panose="020F0502020204030204" pitchFamily="34" charset="0"/>
                <a:ea typeface="Calibri" panose="020F0502020204030204" pitchFamily="34" charset="0"/>
                <a:cs typeface="Times New Roman" panose="02020603050405020304" pitchFamily="18" charset="0"/>
              </a:rPr>
              <a:t>USGenWeb</a:t>
            </a:r>
            <a:r>
              <a:rPr lang="en-US" sz="2400" dirty="0">
                <a:latin typeface="Calibri" panose="020F0502020204030204" pitchFamily="34" charset="0"/>
                <a:ea typeface="Calibri" panose="020F0502020204030204" pitchFamily="34" charset="0"/>
                <a:cs typeface="Times New Roman" panose="02020603050405020304" pitchFamily="18" charset="0"/>
              </a:rPr>
              <a:t>.</a:t>
            </a:r>
          </a:p>
          <a:p>
            <a:r>
              <a:rPr lang="en-US" sz="2400" dirty="0">
                <a:latin typeface="Calibri" panose="020F0502020204030204" pitchFamily="34" charset="0"/>
                <a:ea typeface="Calibri" panose="020F0502020204030204" pitchFamily="34" charset="0"/>
                <a:cs typeface="Times New Roman" panose="02020603050405020304" pitchFamily="18" charset="0"/>
              </a:rPr>
              <a:t> </a:t>
            </a:r>
          </a:p>
          <a:p>
            <a:r>
              <a:rPr lang="en-US" sz="2400" dirty="0">
                <a:latin typeface="Calibri" panose="020F0502020204030204" pitchFamily="34" charset="0"/>
                <a:ea typeface="Calibri" panose="020F0502020204030204" pitchFamily="34" charset="0"/>
                <a:cs typeface="Times New Roman" panose="02020603050405020304" pitchFamily="18" charset="0"/>
              </a:rPr>
              <a:t>Our visitors open a county page in hopes to learn more about their ancestors.  </a:t>
            </a:r>
          </a:p>
          <a:p>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Calibri" panose="020F0502020204030204" pitchFamily="34" charset="0"/>
                <a:ea typeface="Calibri" panose="020F0502020204030204" pitchFamily="34" charset="0"/>
                <a:cs typeface="Times New Roman" panose="02020603050405020304" pitchFamily="18" charset="0"/>
              </a:rPr>
              <a:t>Design can determine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400" dirty="0">
                <a:latin typeface="Calibri" panose="020F0502020204030204" pitchFamily="34" charset="0"/>
                <a:ea typeface="Calibri" panose="020F0502020204030204" pitchFamily="34" charset="0"/>
                <a:cs typeface="Times New Roman" panose="02020603050405020304" pitchFamily="18" charset="0"/>
              </a:rPr>
              <a:t>How long a visitor will stay at your page.  </a:t>
            </a:r>
          </a:p>
          <a:p>
            <a:pPr indent="457200"/>
            <a:r>
              <a:rPr lang="en-US" sz="2400" dirty="0">
                <a:latin typeface="Calibri" panose="020F0502020204030204" pitchFamily="34" charset="0"/>
                <a:ea typeface="Calibri" panose="020F0502020204030204" pitchFamily="34" charset="0"/>
                <a:cs typeface="Times New Roman" panose="02020603050405020304" pitchFamily="18" charset="0"/>
              </a:rPr>
              <a:t> </a:t>
            </a:r>
          </a:p>
          <a:p>
            <a:pPr indent="457200"/>
            <a:r>
              <a:rPr lang="en-US" sz="2400" dirty="0">
                <a:latin typeface="Calibri" panose="020F0502020204030204" pitchFamily="34" charset="0"/>
                <a:ea typeface="Calibri" panose="020F0502020204030204" pitchFamily="34" charset="0"/>
                <a:cs typeface="Times New Roman" panose="02020603050405020304" pitchFamily="18" charset="0"/>
              </a:rPr>
              <a:t>Their comfort or frustration level as they navigate the site.</a:t>
            </a:r>
          </a:p>
          <a:p>
            <a:pPr indent="457200"/>
            <a:r>
              <a:rPr lang="en-US" sz="2400" dirty="0">
                <a:latin typeface="Calibri" panose="020F0502020204030204" pitchFamily="34" charset="0"/>
                <a:ea typeface="Calibri" panose="020F0502020204030204" pitchFamily="34" charset="0"/>
                <a:cs typeface="Times New Roman" panose="02020603050405020304" pitchFamily="18" charset="0"/>
              </a:rPr>
              <a:t> </a:t>
            </a:r>
          </a:p>
          <a:p>
            <a:pPr indent="457200"/>
            <a:r>
              <a:rPr lang="en-US" sz="2400" dirty="0">
                <a:latin typeface="Calibri" panose="020F0502020204030204" pitchFamily="34" charset="0"/>
                <a:ea typeface="Calibri" panose="020F0502020204030204" pitchFamily="34" charset="0"/>
                <a:cs typeface="Times New Roman" panose="02020603050405020304" pitchFamily="18" charset="0"/>
              </a:rPr>
              <a:t>Their experience will determine if they will return.</a:t>
            </a:r>
          </a:p>
          <a:p>
            <a:pPr indent="457200"/>
            <a:r>
              <a:rPr lang="en-US" sz="2400" dirty="0">
                <a:latin typeface="Calibri" panose="020F0502020204030204" pitchFamily="34" charset="0"/>
                <a:ea typeface="Calibri" panose="020F0502020204030204" pitchFamily="34" charset="0"/>
                <a:cs typeface="Times New Roman" panose="02020603050405020304" pitchFamily="18" charset="0"/>
              </a:rPr>
              <a:t> </a:t>
            </a:r>
          </a:p>
          <a:p>
            <a:pPr indent="457200"/>
            <a:r>
              <a:rPr lang="en-US" sz="2400" dirty="0">
                <a:latin typeface="Calibri" panose="020F0502020204030204" pitchFamily="34" charset="0"/>
                <a:ea typeface="Calibri" panose="020F0502020204030204" pitchFamily="34" charset="0"/>
                <a:cs typeface="Times New Roman" panose="02020603050405020304" pitchFamily="18" charset="0"/>
              </a:rPr>
              <a:t>And if they will become a contributor.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2129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basic needs</a:t>
            </a:r>
            <a:endParaRPr lang="en-US" dirty="0"/>
          </a:p>
        </p:txBody>
      </p:sp>
      <p:sp>
        <p:nvSpPr>
          <p:cNvPr id="3" name="Content Placeholder 2"/>
          <p:cNvSpPr>
            <a:spLocks noGrp="1"/>
          </p:cNvSpPr>
          <p:nvPr>
            <p:ph idx="1"/>
          </p:nvPr>
        </p:nvSpPr>
        <p:spPr>
          <a:xfrm>
            <a:off x="1143000" y="1738648"/>
            <a:ext cx="9872871" cy="4357352"/>
          </a:xfrm>
        </p:spPr>
        <p:txBody>
          <a:bodyPr>
            <a:normAutofit fontScale="92500" lnSpcReduction="20000"/>
          </a:bodyPr>
          <a:lstStyle/>
          <a:p>
            <a:pPr lvl="0"/>
            <a:r>
              <a:rPr lang="en-US" sz="2400" dirty="0"/>
              <a:t>Follow the Rules and Bylaws.</a:t>
            </a:r>
          </a:p>
          <a:p>
            <a:pPr lvl="0"/>
            <a:r>
              <a:rPr lang="en-US" sz="2400" dirty="0" err="1"/>
              <a:t>IAGenWeb</a:t>
            </a:r>
            <a:r>
              <a:rPr lang="en-US" sz="2400" dirty="0"/>
              <a:t> and </a:t>
            </a:r>
            <a:r>
              <a:rPr lang="en-US" sz="2400" dirty="0" err="1"/>
              <a:t>USGenWeb</a:t>
            </a:r>
            <a:r>
              <a:rPr lang="en-US" sz="2400" dirty="0"/>
              <a:t> linked logos; located so that the viewer does not need to scroll to see them </a:t>
            </a:r>
          </a:p>
          <a:p>
            <a:pPr lvl="0"/>
            <a:r>
              <a:rPr lang="en-US" sz="2400" dirty="0"/>
              <a:t>Trademark – XX County </a:t>
            </a:r>
            <a:r>
              <a:rPr lang="en-US" sz="2400" dirty="0" err="1"/>
              <a:t>IAGenWeb</a:t>
            </a:r>
            <a:r>
              <a:rPr lang="en-US" sz="2400" i="1" dirty="0"/>
              <a:t> or </a:t>
            </a:r>
            <a:r>
              <a:rPr lang="en-US" sz="2400" dirty="0"/>
              <a:t>IAGENWEB</a:t>
            </a:r>
          </a:p>
          <a:p>
            <a:pPr lvl="0"/>
            <a:r>
              <a:rPr lang="en-US" sz="2400" dirty="0"/>
              <a:t>CC name and contact information in an easily visible location</a:t>
            </a:r>
          </a:p>
          <a:p>
            <a:pPr lvl="0"/>
            <a:r>
              <a:rPr lang="en-US" sz="2400" dirty="0"/>
              <a:t>Search engine – you should not have to “search” for the search engine.</a:t>
            </a:r>
          </a:p>
          <a:p>
            <a:pPr lvl="0"/>
            <a:r>
              <a:rPr lang="en-US" sz="2400" dirty="0"/>
              <a:t>Friends of </a:t>
            </a:r>
            <a:r>
              <a:rPr lang="en-US" sz="2400" dirty="0" err="1"/>
              <a:t>IAGenWeb</a:t>
            </a:r>
            <a:r>
              <a:rPr lang="en-US" sz="2400" dirty="0"/>
              <a:t> link (linked logo preferred)</a:t>
            </a:r>
          </a:p>
          <a:p>
            <a:pPr lvl="0"/>
            <a:r>
              <a:rPr lang="en-US" sz="2400" dirty="0"/>
              <a:t>Copyright information as the bottom of the page</a:t>
            </a:r>
          </a:p>
          <a:p>
            <a:pPr lvl="0"/>
            <a:r>
              <a:rPr lang="en-US" sz="2400" dirty="0"/>
              <a:t>Directory – think of as a table of contents</a:t>
            </a:r>
          </a:p>
          <a:p>
            <a:pPr lvl="0"/>
            <a:r>
              <a:rPr lang="en-US" sz="2400" dirty="0"/>
              <a:t>To be viewed with as few of scrolls as possible from the top to the bottom of the </a:t>
            </a:r>
            <a:r>
              <a:rPr lang="en-US" sz="2400" dirty="0" smtClean="0"/>
              <a:t>page</a:t>
            </a:r>
          </a:p>
        </p:txBody>
      </p:sp>
    </p:spTree>
    <p:extLst>
      <p:ext uri="{BB962C8B-B14F-4D97-AF65-F5344CB8AC3E}">
        <p14:creationId xmlns:p14="http://schemas.microsoft.com/office/powerpoint/2010/main" val="1610960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883" y="386367"/>
            <a:ext cx="5643808" cy="5975797"/>
          </a:xfrm>
          <a:prstGeom prst="rect">
            <a:avLst/>
          </a:prstGeom>
        </p:spPr>
      </p:pic>
      <p:sp>
        <p:nvSpPr>
          <p:cNvPr id="3" name="TextBox 2"/>
          <p:cNvSpPr txBox="1"/>
          <p:nvPr/>
        </p:nvSpPr>
        <p:spPr>
          <a:xfrm>
            <a:off x="515155" y="1056068"/>
            <a:ext cx="4675031" cy="2308324"/>
          </a:xfrm>
          <a:prstGeom prst="rect">
            <a:avLst/>
          </a:prstGeom>
          <a:noFill/>
        </p:spPr>
        <p:txBody>
          <a:bodyPr wrap="square" rtlCol="0">
            <a:spAutoFit/>
          </a:bodyPr>
          <a:lstStyle/>
          <a:p>
            <a:r>
              <a:rPr lang="en-US" dirty="0"/>
              <a:t>Here is an example of well-designed Home </a:t>
            </a:r>
            <a:r>
              <a:rPr lang="en-US" dirty="0" smtClean="0"/>
              <a:t>Page</a:t>
            </a:r>
          </a:p>
          <a:p>
            <a:endParaRPr lang="en-US" dirty="0"/>
          </a:p>
          <a:p>
            <a:r>
              <a:rPr lang="en-US" dirty="0"/>
              <a:t>It is recommended that the CC name and contact information be presented near top of the Home page and place the Search Engine in a very visible location.</a:t>
            </a:r>
          </a:p>
          <a:p>
            <a:endParaRPr lang="en-US" dirty="0"/>
          </a:p>
        </p:txBody>
      </p:sp>
    </p:spTree>
    <p:extLst>
      <p:ext uri="{BB962C8B-B14F-4D97-AF65-F5344CB8AC3E}">
        <p14:creationId xmlns:p14="http://schemas.microsoft.com/office/powerpoint/2010/main" val="105112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3415" y="719637"/>
            <a:ext cx="3931920" cy="628489"/>
          </a:xfrm>
        </p:spPr>
        <p:txBody>
          <a:bodyPr/>
          <a:lstStyle/>
          <a:p>
            <a:r>
              <a:rPr lang="en-US" dirty="0" smtClean="0"/>
              <a:t>Trademark</a:t>
            </a:r>
            <a:endParaRPr lang="en-US" dirty="0"/>
          </a:p>
        </p:txBody>
      </p:sp>
      <p:sp>
        <p:nvSpPr>
          <p:cNvPr id="3" name="Content Placeholder 2"/>
          <p:cNvSpPr>
            <a:spLocks noGrp="1"/>
          </p:cNvSpPr>
          <p:nvPr>
            <p:ph idx="1"/>
          </p:nvPr>
        </p:nvSpPr>
        <p:spPr>
          <a:xfrm>
            <a:off x="7350617" y="1906717"/>
            <a:ext cx="5212080" cy="4663440"/>
          </a:xfrm>
        </p:spPr>
        <p:txBody>
          <a:bodyPr/>
          <a:lstStyle/>
          <a:p>
            <a:r>
              <a:rPr lang="en-US" dirty="0" smtClean="0"/>
              <a:t>Iowa </a:t>
            </a:r>
            <a:r>
              <a:rPr lang="en-US" dirty="0" err="1" smtClean="0"/>
              <a:t>GenWeb</a:t>
            </a:r>
            <a:endParaRPr lang="en-US" dirty="0" smtClean="0"/>
          </a:p>
          <a:p>
            <a:r>
              <a:rPr lang="en-US" dirty="0" err="1" smtClean="0"/>
              <a:t>IowaGenWeb</a:t>
            </a:r>
            <a:endParaRPr lang="en-US" dirty="0" smtClean="0"/>
          </a:p>
          <a:p>
            <a:r>
              <a:rPr lang="en-US" dirty="0" err="1" smtClean="0"/>
              <a:t>IAGenweb</a:t>
            </a:r>
            <a:endParaRPr lang="en-US" dirty="0" smtClean="0"/>
          </a:p>
          <a:p>
            <a:r>
              <a:rPr lang="en-US" dirty="0" smtClean="0"/>
              <a:t>IA </a:t>
            </a:r>
            <a:r>
              <a:rPr lang="en-US" dirty="0" err="1" smtClean="0"/>
              <a:t>GenWeb</a:t>
            </a:r>
            <a:endParaRPr lang="en-US" dirty="0" smtClean="0"/>
          </a:p>
          <a:p>
            <a:r>
              <a:rPr lang="en-US" dirty="0" err="1" smtClean="0"/>
              <a:t>Iagenweb</a:t>
            </a:r>
            <a:endParaRPr lang="en-US" dirty="0" smtClean="0"/>
          </a:p>
        </p:txBody>
      </p:sp>
      <p:sp>
        <p:nvSpPr>
          <p:cNvPr id="4" name="Text Placeholder 3"/>
          <p:cNvSpPr>
            <a:spLocks noGrp="1"/>
          </p:cNvSpPr>
          <p:nvPr>
            <p:ph type="body" sz="half" idx="2"/>
          </p:nvPr>
        </p:nvSpPr>
        <p:spPr>
          <a:xfrm>
            <a:off x="923415" y="2095976"/>
            <a:ext cx="4433552" cy="1048043"/>
          </a:xfrm>
        </p:spPr>
        <p:txBody>
          <a:bodyPr>
            <a:normAutofit/>
          </a:bodyPr>
          <a:lstStyle/>
          <a:p>
            <a:r>
              <a:rPr lang="en-US" sz="2800" b="1" dirty="0" err="1" smtClean="0"/>
              <a:t>IAGenWeb</a:t>
            </a:r>
            <a:r>
              <a:rPr lang="en-US" sz="2800" b="1" dirty="0" smtClean="0"/>
              <a:t> or IAGENWEB</a:t>
            </a:r>
            <a:endParaRPr lang="en-US" sz="2800" b="1" dirty="0"/>
          </a:p>
        </p:txBody>
      </p:sp>
      <p:sp>
        <p:nvSpPr>
          <p:cNvPr id="5" name="TextBox 4"/>
          <p:cNvSpPr txBox="1"/>
          <p:nvPr/>
        </p:nvSpPr>
        <p:spPr>
          <a:xfrm>
            <a:off x="7350617" y="1352719"/>
            <a:ext cx="3837904" cy="369332"/>
          </a:xfrm>
          <a:prstGeom prst="rect">
            <a:avLst/>
          </a:prstGeom>
          <a:noFill/>
        </p:spPr>
        <p:txBody>
          <a:bodyPr wrap="square" rtlCol="0">
            <a:spAutoFit/>
          </a:bodyPr>
          <a:lstStyle/>
          <a:p>
            <a:r>
              <a:rPr lang="en-US" dirty="0" smtClean="0"/>
              <a:t>The following are unacceptable:</a:t>
            </a:r>
            <a:endParaRPr lang="en-US" dirty="0"/>
          </a:p>
        </p:txBody>
      </p:sp>
      <p:sp>
        <p:nvSpPr>
          <p:cNvPr id="6" name="TextBox 5"/>
          <p:cNvSpPr txBox="1"/>
          <p:nvPr/>
        </p:nvSpPr>
        <p:spPr>
          <a:xfrm>
            <a:off x="923415" y="1537385"/>
            <a:ext cx="3712335" cy="369332"/>
          </a:xfrm>
          <a:prstGeom prst="rect">
            <a:avLst/>
          </a:prstGeom>
          <a:noFill/>
        </p:spPr>
        <p:txBody>
          <a:bodyPr wrap="square" rtlCol="0">
            <a:spAutoFit/>
          </a:bodyPr>
          <a:lstStyle/>
          <a:p>
            <a:r>
              <a:rPr lang="en-US" dirty="0" smtClean="0"/>
              <a:t>Required format:</a:t>
            </a:r>
            <a:endParaRPr lang="en-US" dirty="0"/>
          </a:p>
        </p:txBody>
      </p:sp>
      <p:sp>
        <p:nvSpPr>
          <p:cNvPr id="7" name="TextBox 6"/>
          <p:cNvSpPr txBox="1"/>
          <p:nvPr/>
        </p:nvSpPr>
        <p:spPr>
          <a:xfrm>
            <a:off x="356745" y="4372337"/>
            <a:ext cx="6636484" cy="2031325"/>
          </a:xfrm>
          <a:prstGeom prst="rect">
            <a:avLst/>
          </a:prstGeom>
          <a:noFill/>
        </p:spPr>
        <p:txBody>
          <a:bodyPr wrap="square" rtlCol="0">
            <a:spAutoFit/>
          </a:bodyPr>
          <a:lstStyle/>
          <a:p>
            <a:r>
              <a:rPr lang="en-US" dirty="0"/>
              <a:t>To find trademark problems use your site’s search engine to find them.</a:t>
            </a:r>
          </a:p>
          <a:p>
            <a:r>
              <a:rPr lang="en-US" dirty="0"/>
              <a:t> </a:t>
            </a:r>
          </a:p>
          <a:p>
            <a:r>
              <a:rPr lang="en-US" dirty="0"/>
              <a:t>I was startled to learn that my Muscatine site had all kinds of trademark issues found in pages created several years ago.  After all this site was established in 1996 and has had a several coordinators.</a:t>
            </a:r>
          </a:p>
          <a:p>
            <a:endParaRPr lang="en-US" dirty="0"/>
          </a:p>
        </p:txBody>
      </p:sp>
    </p:spTree>
    <p:extLst>
      <p:ext uri="{BB962C8B-B14F-4D97-AF65-F5344CB8AC3E}">
        <p14:creationId xmlns:p14="http://schemas.microsoft.com/office/powerpoint/2010/main" val="2668674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11" y="372696"/>
            <a:ext cx="5910933" cy="6092498"/>
          </a:xfrm>
          <a:prstGeom prst="rect">
            <a:avLst/>
          </a:prstGeom>
        </p:spPr>
      </p:pic>
      <p:sp>
        <p:nvSpPr>
          <p:cNvPr id="3" name="TextBox 2"/>
          <p:cNvSpPr txBox="1"/>
          <p:nvPr/>
        </p:nvSpPr>
        <p:spPr>
          <a:xfrm>
            <a:off x="7031865" y="1120462"/>
            <a:ext cx="4597758" cy="3970318"/>
          </a:xfrm>
          <a:prstGeom prst="rect">
            <a:avLst/>
          </a:prstGeom>
          <a:noFill/>
        </p:spPr>
        <p:txBody>
          <a:bodyPr wrap="square" rtlCol="0">
            <a:spAutoFit/>
          </a:bodyPr>
          <a:lstStyle/>
          <a:p>
            <a:r>
              <a:rPr lang="en-US" dirty="0" smtClean="0"/>
              <a:t>Users </a:t>
            </a:r>
            <a:r>
              <a:rPr lang="en-US" dirty="0"/>
              <a:t>tend to read Web pages in a F-shaped pattern:</a:t>
            </a:r>
          </a:p>
          <a:p>
            <a:r>
              <a:rPr lang="en-US" dirty="0"/>
              <a:t>They first read in a horizontal movement, usually across the upper part of the content area.</a:t>
            </a:r>
          </a:p>
          <a:p>
            <a:r>
              <a:rPr lang="en-US" dirty="0"/>
              <a:t>Then drop down a bit and read across in another horizontal movement.</a:t>
            </a:r>
          </a:p>
          <a:p>
            <a:r>
              <a:rPr lang="en-US" dirty="0"/>
              <a:t>Then they scan the content’s left side in a vertical movement. </a:t>
            </a:r>
          </a:p>
          <a:p>
            <a:r>
              <a:rPr lang="en-US" dirty="0"/>
              <a:t> </a:t>
            </a:r>
          </a:p>
          <a:p>
            <a:r>
              <a:rPr lang="en-US" dirty="0"/>
              <a:t>How many scrolls does it take for someone to view your Home page? Your goal is to make it easy to read and quickly lead visitors to various topics.  </a:t>
            </a:r>
          </a:p>
        </p:txBody>
      </p:sp>
    </p:spTree>
    <p:extLst>
      <p:ext uri="{BB962C8B-B14F-4D97-AF65-F5344CB8AC3E}">
        <p14:creationId xmlns:p14="http://schemas.microsoft.com/office/powerpoint/2010/main" val="225284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9031" y="346590"/>
            <a:ext cx="6024496" cy="3513361"/>
          </a:xfrm>
          <a:prstGeom prst="rect">
            <a:avLst/>
          </a:prstGeom>
        </p:spPr>
      </p:pic>
      <p:sp>
        <p:nvSpPr>
          <p:cNvPr id="2" name="TextBox 1"/>
          <p:cNvSpPr txBox="1"/>
          <p:nvPr/>
        </p:nvSpPr>
        <p:spPr>
          <a:xfrm>
            <a:off x="7154214" y="669701"/>
            <a:ext cx="3618964" cy="3693319"/>
          </a:xfrm>
          <a:prstGeom prst="rect">
            <a:avLst/>
          </a:prstGeom>
          <a:noFill/>
        </p:spPr>
        <p:txBody>
          <a:bodyPr wrap="square" rtlCol="0">
            <a:spAutoFit/>
          </a:bodyPr>
          <a:lstStyle/>
          <a:p>
            <a:r>
              <a:rPr lang="en-US" dirty="0"/>
              <a:t>Think of your Home page as the Table of Contents as found in a book.  Consider placing a link to a topic index and to the Home page.</a:t>
            </a:r>
          </a:p>
          <a:p>
            <a:r>
              <a:rPr lang="en-US" dirty="0"/>
              <a:t> </a:t>
            </a:r>
          </a:p>
          <a:p>
            <a:r>
              <a:rPr lang="en-US" dirty="0"/>
              <a:t>Expecting the visitor to know to use the back button is something to think about.  I can’t tell you how frustrated I feel when I get knocked off the site because there is no return to home link or that I have to hunt down where I just was within a site</a:t>
            </a:r>
            <a:r>
              <a:rPr lang="en-US" dirty="0" smtClean="0"/>
              <a:t>.</a:t>
            </a:r>
            <a:endParaRPr lang="en-US" dirty="0"/>
          </a:p>
        </p:txBody>
      </p:sp>
      <p:pic>
        <p:nvPicPr>
          <p:cNvPr id="4" name="Picture 3"/>
          <p:cNvPicPr>
            <a:picLocks noChangeAspect="1"/>
          </p:cNvPicPr>
          <p:nvPr/>
        </p:nvPicPr>
        <p:blipFill>
          <a:blip r:embed="rId3"/>
          <a:stretch>
            <a:fillRect/>
          </a:stretch>
        </p:blipFill>
        <p:spPr>
          <a:xfrm>
            <a:off x="3753797" y="4363020"/>
            <a:ext cx="6800834" cy="2181400"/>
          </a:xfrm>
          <a:prstGeom prst="rect">
            <a:avLst/>
          </a:prstGeom>
        </p:spPr>
      </p:pic>
    </p:spTree>
    <p:extLst>
      <p:ext uri="{BB962C8B-B14F-4D97-AF65-F5344CB8AC3E}">
        <p14:creationId xmlns:p14="http://schemas.microsoft.com/office/powerpoint/2010/main" val="358049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17415" y="518911"/>
            <a:ext cx="5562600" cy="5734050"/>
          </a:xfrm>
          <a:prstGeom prst="rect">
            <a:avLst/>
          </a:prstGeom>
        </p:spPr>
      </p:pic>
      <p:sp>
        <p:nvSpPr>
          <p:cNvPr id="2" name="TextBox 1"/>
          <p:cNvSpPr txBox="1"/>
          <p:nvPr/>
        </p:nvSpPr>
        <p:spPr>
          <a:xfrm>
            <a:off x="824248" y="553792"/>
            <a:ext cx="4378817" cy="3970318"/>
          </a:xfrm>
          <a:prstGeom prst="rect">
            <a:avLst/>
          </a:prstGeom>
          <a:noFill/>
        </p:spPr>
        <p:txBody>
          <a:bodyPr wrap="square" rtlCol="0">
            <a:spAutoFit/>
          </a:bodyPr>
          <a:lstStyle/>
          <a:p>
            <a:r>
              <a:rPr lang="en-US" b="1" dirty="0"/>
              <a:t>Consider Our Visitors – who are they?</a:t>
            </a:r>
            <a:endParaRPr lang="en-US" dirty="0"/>
          </a:p>
          <a:p>
            <a:r>
              <a:rPr lang="en-US" b="1" dirty="0"/>
              <a:t> </a:t>
            </a:r>
            <a:endParaRPr lang="en-US" dirty="0"/>
          </a:p>
          <a:p>
            <a:r>
              <a:rPr lang="en-US" dirty="0"/>
              <a:t>A large number of our visitors are “seniors” ages 55+</a:t>
            </a:r>
          </a:p>
          <a:p>
            <a:r>
              <a:rPr lang="en-US" dirty="0"/>
              <a:t> </a:t>
            </a:r>
          </a:p>
          <a:p>
            <a:r>
              <a:rPr lang="en-US" dirty="0"/>
              <a:t>Eyesight, precision of movement and memory are often affected by the human aging process. </a:t>
            </a:r>
          </a:p>
          <a:p>
            <a:r>
              <a:rPr lang="en-US" dirty="0"/>
              <a:t> </a:t>
            </a:r>
          </a:p>
          <a:p>
            <a:r>
              <a:rPr lang="en-US" dirty="0"/>
              <a:t>To have best readability use at least 10-12 point type as the default for text.</a:t>
            </a:r>
          </a:p>
          <a:p>
            <a:r>
              <a:rPr lang="en-US" dirty="0"/>
              <a:t> </a:t>
            </a:r>
          </a:p>
          <a:p>
            <a:r>
              <a:rPr lang="en-US" dirty="0"/>
              <a:t>Give some space around link or icons – for users who are not steady with the mouse</a:t>
            </a:r>
            <a:r>
              <a:rPr lang="en-US" dirty="0" smtClean="0"/>
              <a:t>.</a:t>
            </a:r>
            <a:endParaRPr lang="en-US" dirty="0"/>
          </a:p>
        </p:txBody>
      </p:sp>
    </p:spTree>
    <p:extLst>
      <p:ext uri="{BB962C8B-B14F-4D97-AF65-F5344CB8AC3E}">
        <p14:creationId xmlns:p14="http://schemas.microsoft.com/office/powerpoint/2010/main" val="375385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071563" y="463273"/>
            <a:ext cx="10101262" cy="6186309"/>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Use </a:t>
            </a:r>
            <a:r>
              <a:rPr lang="en-US" b="1" dirty="0">
                <a:latin typeface="Calibri" panose="020F0502020204030204" pitchFamily="34" charset="0"/>
                <a:ea typeface="Calibri" panose="020F0502020204030204" pitchFamily="34" charset="0"/>
                <a:cs typeface="Times New Roman" panose="02020603050405020304" pitchFamily="18" charset="0"/>
              </a:rPr>
              <a:t>contrast</a:t>
            </a:r>
            <a:r>
              <a:rPr lang="en-US" dirty="0">
                <a:latin typeface="Calibri" panose="020F0502020204030204" pitchFamily="34" charset="0"/>
                <a:ea typeface="Calibri" panose="020F0502020204030204" pitchFamily="34" charset="0"/>
                <a:cs typeface="Times New Roman" panose="02020603050405020304" pitchFamily="18" charset="0"/>
              </a:rPr>
              <a:t> so that your text stands out against the background.</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If you would like to play around with color charts then Google web page color charts and you will get all kind of material.</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Black on light yellow is one of the most contrasting.</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Text on dark backgrounds tend to be more difficult to read.  </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Patterned backgrounds often make it difficult to read the text.  </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b="1" dirty="0">
                <a:latin typeface="Calibri" panose="020F0502020204030204" pitchFamily="34" charset="0"/>
                <a:ea typeface="Calibri" panose="020F0502020204030204" pitchFamily="34" charset="0"/>
                <a:cs typeface="Times New Roman" panose="02020603050405020304" pitchFamily="18" charset="0"/>
              </a:rPr>
              <a:t>Identifying click-ability on links.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Standard link colors are blue which changes to purple after it is used.</a:t>
            </a:r>
          </a:p>
          <a:p>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rPr>
              <a:t>Remember that we have visitors who are color blind and can’t distinguish between green and red.</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Red is not a standard color and the link does not change color after it is used.   </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On some pages I have had a hard time picking out the clickable link because the font color is too light</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See the next slide for color do’s and </a:t>
            </a:r>
            <a:r>
              <a:rPr lang="en-US" dirty="0" err="1" smtClean="0">
                <a:latin typeface="Calibri" panose="020F0502020204030204" pitchFamily="34" charset="0"/>
                <a:ea typeface="Calibri" panose="020F0502020204030204" pitchFamily="34" charset="0"/>
                <a:cs typeface="Times New Roman" panose="02020603050405020304" pitchFamily="18" charset="0"/>
              </a:rPr>
              <a:t>don’t’s</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610387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TM03457444[[fn=Basis]]</Template>
  <TotalTime>359</TotalTime>
  <Words>475</Words>
  <Application>Microsoft Office PowerPoint</Application>
  <PresentationFormat>Widescreen</PresentationFormat>
  <Paragraphs>97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Corbel</vt:lpstr>
      <vt:lpstr>Times New Roman</vt:lpstr>
      <vt:lpstr>Basis</vt:lpstr>
      <vt:lpstr>Tips on good web site Design</vt:lpstr>
      <vt:lpstr>PowerPoint Presentation</vt:lpstr>
      <vt:lpstr>Home page basic needs</vt:lpstr>
      <vt:lpstr>PowerPoint Presentation</vt:lpstr>
      <vt:lpstr>Trademark</vt:lpstr>
      <vt:lpstr>PowerPoint Presentation</vt:lpstr>
      <vt:lpstr>PowerPoint Presentation</vt:lpstr>
      <vt:lpstr>PowerPoint Presentation</vt:lpstr>
      <vt:lpstr>PowerPoint Presentation</vt:lpstr>
      <vt:lpstr>Design Principles -  Colors</vt:lpstr>
      <vt:lpstr>Basic needs for individual pages </vt:lpstr>
      <vt:lpstr>PowerPoint Presentation</vt:lpstr>
      <vt:lpstr>PowerPoint Presentation</vt:lpstr>
      <vt:lpstr>PowerPoint Presentation</vt:lpstr>
      <vt:lpstr>Should you decide to redesign your site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on good web site Design</dc:title>
  <dc:creator>Constance McDaniel Hall</dc:creator>
  <cp:lastModifiedBy>Constance McDaniel Hall</cp:lastModifiedBy>
  <cp:revision>33</cp:revision>
  <dcterms:created xsi:type="dcterms:W3CDTF">2017-09-12T17:39:37Z</dcterms:created>
  <dcterms:modified xsi:type="dcterms:W3CDTF">2017-09-28T18:52:48Z</dcterms:modified>
</cp:coreProperties>
</file>