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notesMasterIdLst>
    <p:notesMasterId r:id="rId33"/>
  </p:notesMasterIdLst>
  <p:handoutMasterIdLst>
    <p:handoutMasterId r:id="rId34"/>
  </p:handoutMasterIdLst>
  <p:sldIdLst>
    <p:sldId id="290" r:id="rId2"/>
    <p:sldId id="287" r:id="rId3"/>
    <p:sldId id="288" r:id="rId4"/>
    <p:sldId id="289" r:id="rId5"/>
    <p:sldId id="280" r:id="rId6"/>
    <p:sldId id="291" r:id="rId7"/>
    <p:sldId id="292" r:id="rId8"/>
    <p:sldId id="284" r:id="rId9"/>
    <p:sldId id="258" r:id="rId10"/>
    <p:sldId id="256" r:id="rId11"/>
    <p:sldId id="257" r:id="rId12"/>
    <p:sldId id="285" r:id="rId13"/>
    <p:sldId id="262" r:id="rId14"/>
    <p:sldId id="259" r:id="rId15"/>
    <p:sldId id="260" r:id="rId16"/>
    <p:sldId id="261" r:id="rId17"/>
    <p:sldId id="263" r:id="rId18"/>
    <p:sldId id="267" r:id="rId19"/>
    <p:sldId id="264" r:id="rId20"/>
    <p:sldId id="282" r:id="rId21"/>
    <p:sldId id="283" r:id="rId22"/>
    <p:sldId id="268" r:id="rId23"/>
    <p:sldId id="273" r:id="rId24"/>
    <p:sldId id="272" r:id="rId25"/>
    <p:sldId id="274" r:id="rId26"/>
    <p:sldId id="275" r:id="rId27"/>
    <p:sldId id="276" r:id="rId28"/>
    <p:sldId id="277" r:id="rId29"/>
    <p:sldId id="278" r:id="rId30"/>
    <p:sldId id="279" r:id="rId31"/>
    <p:sldId id="286" r:id="rId32"/>
  </p:sldIdLst>
  <p:sldSz cx="9144000" cy="6858000" type="screen4x3"/>
  <p:notesSz cx="7077075" cy="9383713"/>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6" userDrawn="1">
          <p15:clr>
            <a:srgbClr val="A4A3A4"/>
          </p15:clr>
        </p15:guide>
        <p15:guide id="2" pos="22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F2FF"/>
    <a:srgbClr val="FF9900"/>
    <a:srgbClr val="339933"/>
    <a:srgbClr val="CC3300"/>
    <a:srgbClr val="E7F6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2280" autoAdjust="0"/>
  </p:normalViewPr>
  <p:slideViewPr>
    <p:cSldViewPr>
      <p:cViewPr varScale="1">
        <p:scale>
          <a:sx n="69" d="100"/>
          <a:sy n="69" d="100"/>
        </p:scale>
        <p:origin x="1440"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774"/>
    </p:cViewPr>
  </p:sorterViewPr>
  <p:notesViewPr>
    <p:cSldViewPr>
      <p:cViewPr>
        <p:scale>
          <a:sx n="100" d="100"/>
          <a:sy n="100" d="100"/>
        </p:scale>
        <p:origin x="-780" y="648"/>
      </p:cViewPr>
      <p:guideLst>
        <p:guide orient="horz" pos="2956"/>
        <p:guide pos="2229"/>
      </p:guideLst>
    </p:cSldViewPr>
  </p:notesViewPr>
  <p:gridSpacing cx="91439" cy="91439"/>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438" y="0"/>
            <a:ext cx="3067050" cy="469900"/>
          </a:xfrm>
          <a:prstGeom prst="rect">
            <a:avLst/>
          </a:prstGeom>
        </p:spPr>
        <p:txBody>
          <a:bodyPr vert="horz" lIns="91440" tIns="45720" rIns="91440" bIns="45720" rtlCol="0"/>
          <a:lstStyle>
            <a:lvl1pPr algn="r">
              <a:defRPr sz="1200"/>
            </a:lvl1pPr>
          </a:lstStyle>
          <a:p>
            <a:fld id="{CAE851B6-8D3C-4B99-9E9F-95BE26E95FD4}" type="datetimeFigureOut">
              <a:rPr lang="en-US" smtClean="0"/>
              <a:t>9/28/2017</a:t>
            </a:fld>
            <a:endParaRPr lang="en-US"/>
          </a:p>
        </p:txBody>
      </p:sp>
      <p:sp>
        <p:nvSpPr>
          <p:cNvPr id="4" name="Footer Placeholder 3"/>
          <p:cNvSpPr>
            <a:spLocks noGrp="1"/>
          </p:cNvSpPr>
          <p:nvPr>
            <p:ph type="ftr" sz="quarter" idx="2"/>
          </p:nvPr>
        </p:nvSpPr>
        <p:spPr>
          <a:xfrm>
            <a:off x="0" y="8913813"/>
            <a:ext cx="3067050"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438" y="8913813"/>
            <a:ext cx="3067050" cy="469900"/>
          </a:xfrm>
          <a:prstGeom prst="rect">
            <a:avLst/>
          </a:prstGeom>
        </p:spPr>
        <p:txBody>
          <a:bodyPr vert="horz" lIns="91440" tIns="45720" rIns="91440" bIns="45720" rtlCol="0" anchor="b"/>
          <a:lstStyle>
            <a:lvl1pPr algn="r">
              <a:defRPr sz="1200"/>
            </a:lvl1pPr>
          </a:lstStyle>
          <a:p>
            <a:fld id="{8931B80B-DF6A-485B-88D0-A1F4E2BFD055}" type="slidenum">
              <a:rPr lang="en-US" smtClean="0"/>
              <a:t>‹#›</a:t>
            </a:fld>
            <a:endParaRPr lang="en-US"/>
          </a:p>
        </p:txBody>
      </p:sp>
    </p:spTree>
    <p:extLst>
      <p:ext uri="{BB962C8B-B14F-4D97-AF65-F5344CB8AC3E}">
        <p14:creationId xmlns:p14="http://schemas.microsoft.com/office/powerpoint/2010/main" val="35625939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66733" cy="469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55" tIns="47028" rIns="94055" bIns="47028" numCol="1" anchor="t" anchorCtr="0" compatLnSpc="1">
            <a:prstTxWarp prst="textNoShape">
              <a:avLst/>
            </a:prstTxWarp>
          </a:bodyPr>
          <a:lstStyle>
            <a:lvl1pPr>
              <a:defRPr sz="1200"/>
            </a:lvl1pPr>
          </a:lstStyle>
          <a:p>
            <a:endParaRPr lang="en-US" altLang="en-US"/>
          </a:p>
        </p:txBody>
      </p:sp>
      <p:sp>
        <p:nvSpPr>
          <p:cNvPr id="8195" name="Rectangle 3"/>
          <p:cNvSpPr>
            <a:spLocks noGrp="1" noChangeArrowheads="1"/>
          </p:cNvSpPr>
          <p:nvPr>
            <p:ph type="dt" idx="1"/>
          </p:nvPr>
        </p:nvSpPr>
        <p:spPr bwMode="auto">
          <a:xfrm>
            <a:off x="4008705" y="0"/>
            <a:ext cx="3066733" cy="469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55" tIns="47028" rIns="94055" bIns="47028" numCol="1" anchor="t" anchorCtr="0" compatLnSpc="1">
            <a:prstTxWarp prst="textNoShape">
              <a:avLst/>
            </a:prstTxWarp>
          </a:bodyPr>
          <a:lstStyle>
            <a:lvl1pPr algn="r">
              <a:defRPr sz="1200"/>
            </a:lvl1pPr>
          </a:lstStyle>
          <a:p>
            <a:endParaRPr lang="en-US" altLang="en-US"/>
          </a:p>
        </p:txBody>
      </p:sp>
      <p:sp>
        <p:nvSpPr>
          <p:cNvPr id="8196" name="Rectangle 4"/>
          <p:cNvSpPr>
            <a:spLocks noGrp="1" noRot="1" noChangeAspect="1" noChangeArrowheads="1" noTextEdit="1"/>
          </p:cNvSpPr>
          <p:nvPr>
            <p:ph type="sldImg" idx="2"/>
          </p:nvPr>
        </p:nvSpPr>
        <p:spPr bwMode="auto">
          <a:xfrm>
            <a:off x="1192213" y="703263"/>
            <a:ext cx="4692650" cy="35194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707708" y="4457264"/>
            <a:ext cx="5661660" cy="4222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55" tIns="47028" rIns="94055" bIns="4702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198" name="Rectangle 6"/>
          <p:cNvSpPr>
            <a:spLocks noGrp="1" noChangeArrowheads="1"/>
          </p:cNvSpPr>
          <p:nvPr>
            <p:ph type="ftr" sz="quarter" idx="4"/>
          </p:nvPr>
        </p:nvSpPr>
        <p:spPr bwMode="auto">
          <a:xfrm>
            <a:off x="0" y="8912899"/>
            <a:ext cx="3066733" cy="469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55" tIns="47028" rIns="94055" bIns="47028" numCol="1" anchor="b" anchorCtr="0" compatLnSpc="1">
            <a:prstTxWarp prst="textNoShape">
              <a:avLst/>
            </a:prstTxWarp>
          </a:bodyPr>
          <a:lstStyle>
            <a:lvl1pPr>
              <a:defRPr sz="1200"/>
            </a:lvl1pPr>
          </a:lstStyle>
          <a:p>
            <a:endParaRPr lang="en-US" altLang="en-US"/>
          </a:p>
        </p:txBody>
      </p:sp>
      <p:sp>
        <p:nvSpPr>
          <p:cNvPr id="8199" name="Rectangle 7"/>
          <p:cNvSpPr>
            <a:spLocks noGrp="1" noChangeArrowheads="1"/>
          </p:cNvSpPr>
          <p:nvPr>
            <p:ph type="sldNum" sz="quarter" idx="5"/>
          </p:nvPr>
        </p:nvSpPr>
        <p:spPr bwMode="auto">
          <a:xfrm>
            <a:off x="4008705" y="8912899"/>
            <a:ext cx="3066733" cy="469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55" tIns="47028" rIns="94055" bIns="47028" numCol="1" anchor="b" anchorCtr="0" compatLnSpc="1">
            <a:prstTxWarp prst="textNoShape">
              <a:avLst/>
            </a:prstTxWarp>
          </a:bodyPr>
          <a:lstStyle>
            <a:lvl1pPr algn="r">
              <a:defRPr sz="1200"/>
            </a:lvl1pPr>
          </a:lstStyle>
          <a:p>
            <a:fld id="{3866C54E-D18E-47AD-9C4D-5436370B6E2C}" type="slidenum">
              <a:rPr lang="en-US" altLang="en-US"/>
              <a:pPr/>
              <a:t>‹#›</a:t>
            </a:fld>
            <a:endParaRPr lang="en-US" altLang="en-US"/>
          </a:p>
        </p:txBody>
      </p:sp>
    </p:spTree>
    <p:extLst>
      <p:ext uri="{BB962C8B-B14F-4D97-AF65-F5344CB8AC3E}">
        <p14:creationId xmlns:p14="http://schemas.microsoft.com/office/powerpoint/2010/main" val="709828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usgenweb.or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797EAB-07C6-41E6-A93F-0B52DFC7B73D}" type="slidenum">
              <a:rPr lang="en-US" altLang="en-US"/>
              <a:pPr/>
              <a:t>1</a:t>
            </a:fld>
            <a:endParaRPr lang="en-US" alt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r>
              <a:rPr lang="en-US" altLang="en-US"/>
              <a:t>Use this slide to set up the projector and leave it on while people gather.</a:t>
            </a:r>
          </a:p>
          <a:p>
            <a:endParaRPr lang="en-US" altLang="en-US"/>
          </a:p>
          <a:p>
            <a:r>
              <a:rPr lang="en-US" altLang="en-US"/>
              <a:t>You can do an introduction and when you are ready click  to go to the next slide.</a:t>
            </a:r>
          </a:p>
        </p:txBody>
      </p:sp>
    </p:spTree>
    <p:extLst>
      <p:ext uri="{BB962C8B-B14F-4D97-AF65-F5344CB8AC3E}">
        <p14:creationId xmlns:p14="http://schemas.microsoft.com/office/powerpoint/2010/main" val="1249449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BEE3DD-31E7-41DC-ADFB-8ED0F5650F52}" type="slidenum">
              <a:rPr lang="en-US" altLang="en-US"/>
              <a:pPr/>
              <a:t>17</a:t>
            </a:fld>
            <a:endParaRPr lang="en-US" alt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r>
              <a:rPr lang="en-US" altLang="en-US"/>
              <a:t>You have to click to go from graphic to graphic because you will either talk about each one OR IF you have an Internet connection go directly to that SP site </a:t>
            </a:r>
          </a:p>
          <a:p>
            <a:r>
              <a:rPr lang="en-US" altLang="en-US"/>
              <a:t>If you have to speak about each project without the help of the Internet connection, you might want to print out the special projects page at http://iagenweb.org/state/archives.php so you have the information. </a:t>
            </a:r>
          </a:p>
          <a:p>
            <a:endParaRPr lang="en-US" altLang="en-US"/>
          </a:p>
          <a:p>
            <a:r>
              <a:rPr lang="en-US" altLang="en-US"/>
              <a:t>You can spend as much time here as you want and talk about your role as the CC AND this is actually a good place to talk about what they can do as a volunteer. </a:t>
            </a:r>
          </a:p>
          <a:p>
            <a:endParaRPr lang="en-US" altLang="en-US"/>
          </a:p>
          <a:p>
            <a:endParaRPr lang="en-US" altLang="en-US"/>
          </a:p>
        </p:txBody>
      </p:sp>
    </p:spTree>
    <p:extLst>
      <p:ext uri="{BB962C8B-B14F-4D97-AF65-F5344CB8AC3E}">
        <p14:creationId xmlns:p14="http://schemas.microsoft.com/office/powerpoint/2010/main" val="2018486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EF1D97-E3C3-4BA9-8982-01789AE13261}" type="slidenum">
              <a:rPr lang="en-US" altLang="en-US"/>
              <a:pPr/>
              <a:t>18</a:t>
            </a:fld>
            <a:endParaRPr lang="en-US" alt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r>
              <a:rPr lang="en-US" altLang="en-US"/>
              <a:t>All of the graphics below the title have hot links to the Internet site.</a:t>
            </a:r>
          </a:p>
          <a:p>
            <a:endParaRPr lang="en-US" altLang="en-US"/>
          </a:p>
          <a:p>
            <a:r>
              <a:rPr lang="en-US" altLang="en-US" b="1"/>
              <a:t>Archives: </a:t>
            </a:r>
            <a:r>
              <a:rPr lang="en-US" altLang="en-US"/>
              <a:t>The USGenWeb Digital Library for Iowa was developed to provide free on line data for genealogical research. </a:t>
            </a:r>
            <a:endParaRPr lang="en-US" altLang="en-US" b="1"/>
          </a:p>
          <a:p>
            <a:r>
              <a:rPr lang="en-US" altLang="en-US"/>
              <a:t>The Archives was set up before a lot of the counties had on-line data. In Iowa most, not all, of the data is on the county sites. But in other states this is the place to look. </a:t>
            </a:r>
          </a:p>
          <a:p>
            <a:r>
              <a:rPr lang="en-US" altLang="en-US"/>
              <a:t>As with all other information found on GenWeb sites, these archives are dependent on volunteers to donate their time by transcribing public domain records or other non-copyrighted primary sources. </a:t>
            </a:r>
          </a:p>
          <a:p>
            <a:endParaRPr lang="en-US" altLang="en-US"/>
          </a:p>
          <a:p>
            <a:r>
              <a:rPr lang="en-US" altLang="en-US" b="1"/>
              <a:t>Tombstone Project:</a:t>
            </a:r>
            <a:r>
              <a:rPr lang="en-US" altLang="en-US"/>
              <a:t> Again this was set up before many of the county sites put cemetery lists on their sites. Today most counties have extensive cemetery listings on the county sites. But you can always check here for information, especially in other states.</a:t>
            </a:r>
          </a:p>
          <a:p>
            <a:endParaRPr lang="en-US" altLang="en-US"/>
          </a:p>
          <a:p>
            <a:r>
              <a:rPr lang="en-US" altLang="en-US" b="1"/>
              <a:t>Other USGenWeb Projects: </a:t>
            </a:r>
          </a:p>
          <a:p>
            <a:r>
              <a:rPr lang="en-US" altLang="en-US"/>
              <a:t>I selected the Family Group Sheets, the kids site and penny postcards as a variety</a:t>
            </a:r>
          </a:p>
        </p:txBody>
      </p:sp>
    </p:spTree>
    <p:extLst>
      <p:ext uri="{BB962C8B-B14F-4D97-AF65-F5344CB8AC3E}">
        <p14:creationId xmlns:p14="http://schemas.microsoft.com/office/powerpoint/2010/main" val="935792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122B53-F046-45A8-B083-C4A59BED1A6B}" type="slidenum">
              <a:rPr lang="en-US" altLang="en-US"/>
              <a:pPr/>
              <a:t>19</a:t>
            </a:fld>
            <a:endParaRPr lang="en-US" altLang="en-US"/>
          </a:p>
        </p:txBody>
      </p:sp>
      <p:sp>
        <p:nvSpPr>
          <p:cNvPr id="18434" name="Rectangle 2"/>
          <p:cNvSpPr>
            <a:spLocks noGrp="1" noRot="1" noChangeAspect="1" noChangeArrowheads="1" noTextEdit="1"/>
          </p:cNvSpPr>
          <p:nvPr>
            <p:ph type="sldImg"/>
          </p:nvPr>
        </p:nvSpPr>
        <p:spPr>
          <a:xfrm>
            <a:off x="1192213" y="750888"/>
            <a:ext cx="4692650" cy="3519487"/>
          </a:xfrm>
          <a:ln/>
        </p:spPr>
      </p:sp>
      <p:sp>
        <p:nvSpPr>
          <p:cNvPr id="18435" name="Rectangle 3"/>
          <p:cNvSpPr>
            <a:spLocks noGrp="1" noChangeArrowheads="1"/>
          </p:cNvSpPr>
          <p:nvPr>
            <p:ph type="body" idx="1"/>
          </p:nvPr>
        </p:nvSpPr>
        <p:spPr/>
        <p:txBody>
          <a:bodyPr/>
          <a:lstStyle/>
          <a:p>
            <a:r>
              <a:rPr lang="en-US" altLang="en-US"/>
              <a:t>Since we’ve been talking about the special projects, we need to emphasize that even though the special projects are helpful, the county site is the heart of the whole project.</a:t>
            </a:r>
          </a:p>
          <a:p>
            <a:endParaRPr lang="en-US" altLang="en-US"/>
          </a:p>
          <a:p>
            <a:r>
              <a:rPr lang="en-US" altLang="en-US"/>
              <a:t>Talk through this slide as each heart appears. </a:t>
            </a:r>
          </a:p>
          <a:p>
            <a:r>
              <a:rPr lang="en-US" altLang="en-US"/>
              <a:t>Something you might want to say is:</a:t>
            </a:r>
          </a:p>
          <a:p>
            <a:endParaRPr lang="en-US" altLang="en-US"/>
          </a:p>
          <a:p>
            <a:r>
              <a:rPr lang="en-US" altLang="en-US"/>
              <a:t>As of January 12</a:t>
            </a:r>
            <a:r>
              <a:rPr lang="en-US" altLang="en-US" baseline="30000"/>
              <a:t>th</a:t>
            </a:r>
            <a:r>
              <a:rPr lang="en-US" altLang="en-US"/>
              <a:t> there were:</a:t>
            </a:r>
          </a:p>
          <a:p>
            <a:r>
              <a:rPr lang="en-US" altLang="en-US"/>
              <a:t>77 volunteers who serve as County Coordinators and</a:t>
            </a:r>
          </a:p>
          <a:p>
            <a:r>
              <a:rPr lang="en-US" altLang="en-US"/>
              <a:t>13 volunteers who serve as Assistant County Coordinators</a:t>
            </a:r>
          </a:p>
          <a:p>
            <a:endParaRPr lang="en-US" altLang="en-US"/>
          </a:p>
          <a:p>
            <a:r>
              <a:rPr lang="en-US" altLang="en-US"/>
              <a:t>Our volunteers spend any where from 1 to 10 hours per week (or more) on their county site.</a:t>
            </a:r>
          </a:p>
          <a:p>
            <a:endParaRPr lang="en-US" altLang="en-US"/>
          </a:p>
        </p:txBody>
      </p:sp>
    </p:spTree>
    <p:extLst>
      <p:ext uri="{BB962C8B-B14F-4D97-AF65-F5344CB8AC3E}">
        <p14:creationId xmlns:p14="http://schemas.microsoft.com/office/powerpoint/2010/main" val="951282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FE5D71-021D-457D-B170-CD1B953344DE}" type="slidenum">
              <a:rPr lang="en-US" altLang="en-US"/>
              <a:pPr/>
              <a:t>22</a:t>
            </a:fld>
            <a:endParaRPr lang="en-US" alt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altLang="en-US"/>
              <a:t>Talk about ways that volunteers can assist. Change or add any point here that you want.  Perhaps there is a special project you are working on that you want to advertise.</a:t>
            </a:r>
          </a:p>
          <a:p>
            <a:endParaRPr lang="en-US" altLang="en-US"/>
          </a:p>
          <a:p>
            <a:r>
              <a:rPr lang="en-US" altLang="en-US"/>
              <a:t>IF you are hooked into the Internet, he first two bullets have a link to a page that will show what that item looks like. Go there and show how easy it is to post.  Also go to the Join Our Team web site.</a:t>
            </a:r>
          </a:p>
          <a:p>
            <a:endParaRPr lang="en-US" altLang="en-US"/>
          </a:p>
          <a:p>
            <a:r>
              <a:rPr lang="en-US" altLang="en-US" b="1"/>
              <a:t>If you are not hooked into the Internet, use the following slides to explain the boards and GPP</a:t>
            </a:r>
            <a:r>
              <a:rPr lang="en-US" altLang="en-US"/>
              <a:t>. </a:t>
            </a:r>
          </a:p>
          <a:p>
            <a:endParaRPr lang="en-US" altLang="en-US"/>
          </a:p>
          <a:p>
            <a:endParaRPr lang="en-US" altLang="en-US"/>
          </a:p>
          <a:p>
            <a:endParaRPr lang="en-US" altLang="en-US"/>
          </a:p>
          <a:p>
            <a:endParaRPr lang="en-US" altLang="en-US"/>
          </a:p>
        </p:txBody>
      </p:sp>
    </p:spTree>
    <p:extLst>
      <p:ext uri="{BB962C8B-B14F-4D97-AF65-F5344CB8AC3E}">
        <p14:creationId xmlns:p14="http://schemas.microsoft.com/office/powerpoint/2010/main" val="964153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A7FA87-1EA3-470E-9162-C0E6E8599C41}" type="slidenum">
              <a:rPr lang="en-US" altLang="en-US"/>
              <a:pPr/>
              <a:t>23</a:t>
            </a:fld>
            <a:endParaRPr lang="en-US" alt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r>
              <a:rPr lang="en-US" altLang="en-US"/>
              <a:t>Show the various parts to this screen. The fact that you can enter Queries, Obituaries, Biographies and Documents – news items, wills, etc.</a:t>
            </a:r>
          </a:p>
          <a:p>
            <a:endParaRPr lang="en-US" altLang="en-US"/>
          </a:p>
          <a:p>
            <a:r>
              <a:rPr lang="en-US" altLang="en-US"/>
              <a:t>You can point out that this site has 485 obituaries on site.</a:t>
            </a:r>
          </a:p>
          <a:p>
            <a:endParaRPr lang="en-US" altLang="en-US"/>
          </a:p>
          <a:p>
            <a:r>
              <a:rPr lang="en-US" altLang="en-US"/>
              <a:t>To activate the “Search for a name” text box, click on the screen. </a:t>
            </a:r>
          </a:p>
          <a:p>
            <a:r>
              <a:rPr lang="en-US" altLang="en-US"/>
              <a:t>Explain that you can also do a state wide search.</a:t>
            </a:r>
          </a:p>
          <a:p>
            <a:endParaRPr lang="en-US" altLang="en-US"/>
          </a:p>
          <a:p>
            <a:r>
              <a:rPr lang="en-US" altLang="en-US"/>
              <a:t>The “To Post” text box will automatically appear 3 seconds later.</a:t>
            </a:r>
          </a:p>
        </p:txBody>
      </p:sp>
    </p:spTree>
    <p:extLst>
      <p:ext uri="{BB962C8B-B14F-4D97-AF65-F5344CB8AC3E}">
        <p14:creationId xmlns:p14="http://schemas.microsoft.com/office/powerpoint/2010/main" val="1954842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74B344-8139-45D6-84FB-63AAE6969088}" type="slidenum">
              <a:rPr lang="en-US" altLang="en-US"/>
              <a:pPr/>
              <a:t>24</a:t>
            </a:fld>
            <a:endParaRPr lang="en-US" alt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r>
              <a:rPr lang="en-US" altLang="en-US"/>
              <a:t>Use the slide to show people how easy it is to submit an obituary. </a:t>
            </a:r>
          </a:p>
          <a:p>
            <a:r>
              <a:rPr lang="en-US" altLang="en-US"/>
              <a:t>Suggest they leave a space between paragraphs so it the obit is easier to read.</a:t>
            </a:r>
          </a:p>
          <a:p>
            <a:endParaRPr lang="en-US" altLang="en-US"/>
          </a:p>
          <a:p>
            <a:r>
              <a:rPr lang="en-US" altLang="en-US"/>
              <a:t>To active the first text box “Add a link etc.” click on the screen. After that the other two text boxes will appear automatically 3 seconds apart.</a:t>
            </a:r>
          </a:p>
          <a:p>
            <a:endParaRPr lang="en-US" altLang="en-US"/>
          </a:p>
          <a:p>
            <a:r>
              <a:rPr lang="en-US" altLang="en-US"/>
              <a:t>Don’t worry if the other text boxes appear before you are done talking about the one before it.</a:t>
            </a:r>
          </a:p>
        </p:txBody>
      </p:sp>
    </p:spTree>
    <p:extLst>
      <p:ext uri="{BB962C8B-B14F-4D97-AF65-F5344CB8AC3E}">
        <p14:creationId xmlns:p14="http://schemas.microsoft.com/office/powerpoint/2010/main" val="162888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F3032C-FD4D-481F-AE96-16940189AB64}" type="slidenum">
              <a:rPr lang="en-US" altLang="en-US"/>
              <a:pPr/>
              <a:t>25</a:t>
            </a:fld>
            <a:endParaRPr lang="en-US" alt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r>
              <a:rPr lang="en-US" altLang="en-US" b="1"/>
              <a:t>Iowa Gravestone Photo Project History</a:t>
            </a:r>
          </a:p>
          <a:p>
            <a:r>
              <a:rPr lang="en-US" altLang="en-US"/>
              <a:t>The "Gravestone Photo Project" or "GPP" was first undertaken as a single county gravestone photo archive.  Originating as an IAGenWeb Special Project in January 2003, it has grown to include separate repositories in over a dozen states -- and is now believed to be the largest gravestone photo repository in the world. </a:t>
            </a:r>
          </a:p>
          <a:p>
            <a:endParaRPr lang="en-US" altLang="en-US"/>
          </a:p>
          <a:p>
            <a:r>
              <a:rPr lang="en-US" altLang="en-US"/>
              <a:t>To learn more about the history of GPP click on the Project History on the real site at http://iowagravestones.org/</a:t>
            </a:r>
          </a:p>
          <a:p>
            <a:endParaRPr lang="en-US" altLang="en-US"/>
          </a:p>
        </p:txBody>
      </p:sp>
    </p:spTree>
    <p:extLst>
      <p:ext uri="{BB962C8B-B14F-4D97-AF65-F5344CB8AC3E}">
        <p14:creationId xmlns:p14="http://schemas.microsoft.com/office/powerpoint/2010/main" val="2913173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A1CB11-7092-49A9-A7AE-D4294CD30457}" type="slidenum">
              <a:rPr lang="en-US" altLang="en-US"/>
              <a:pPr/>
              <a:t>26</a:t>
            </a:fld>
            <a:endParaRPr lang="en-US" alt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en-US" altLang="en-US"/>
              <a:t>This is the submit photo page.</a:t>
            </a:r>
          </a:p>
          <a:p>
            <a:r>
              <a:rPr lang="en-US" altLang="en-US"/>
              <a:t>Point out that this is a POOR photo to submit because the image of the dog walking around in the cemetery shows up in the tombstone. Peoples feet and bodies and shadows often show up on photos like this. SO be careful when taking the photo.</a:t>
            </a:r>
          </a:p>
          <a:p>
            <a:endParaRPr lang="en-US" altLang="en-US"/>
          </a:p>
          <a:p>
            <a:r>
              <a:rPr lang="en-US" altLang="en-US"/>
              <a:t>Tell people to add information in the Comment section as it make the photo more valuable to researchers.</a:t>
            </a:r>
          </a:p>
        </p:txBody>
      </p:sp>
    </p:spTree>
    <p:extLst>
      <p:ext uri="{BB962C8B-B14F-4D97-AF65-F5344CB8AC3E}">
        <p14:creationId xmlns:p14="http://schemas.microsoft.com/office/powerpoint/2010/main" val="34119324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386C6D-8947-4583-89DC-3922DE459219}" type="slidenum">
              <a:rPr lang="en-US" altLang="en-US"/>
              <a:pPr/>
              <a:t>27</a:t>
            </a:fld>
            <a:endParaRPr lang="en-US" alt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r>
              <a:rPr lang="en-US" altLang="en-US"/>
              <a:t>Us this slide to show how to add a post-em note to an existing gravestone photo.  This is a new feature of the Gravestone Photo Project.</a:t>
            </a:r>
          </a:p>
        </p:txBody>
      </p:sp>
    </p:spTree>
    <p:extLst>
      <p:ext uri="{BB962C8B-B14F-4D97-AF65-F5344CB8AC3E}">
        <p14:creationId xmlns:p14="http://schemas.microsoft.com/office/powerpoint/2010/main" val="7567549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D9B839-52A4-48EB-8A66-6CC09CB4066C}" type="slidenum">
              <a:rPr lang="en-US" altLang="en-US"/>
              <a:pPr/>
              <a:t>28</a:t>
            </a:fld>
            <a:endParaRPr lang="en-US" alt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r>
              <a:rPr lang="en-US" altLang="en-US"/>
              <a:t>This is the main IAGenWeb page. Show how to access the Join Our Team page.  </a:t>
            </a:r>
          </a:p>
          <a:p>
            <a:endParaRPr lang="en-US" altLang="en-US"/>
          </a:p>
          <a:p>
            <a:r>
              <a:rPr lang="en-US" altLang="en-US"/>
              <a:t>The circle will automatically appear.</a:t>
            </a:r>
          </a:p>
        </p:txBody>
      </p:sp>
    </p:spTree>
    <p:extLst>
      <p:ext uri="{BB962C8B-B14F-4D97-AF65-F5344CB8AC3E}">
        <p14:creationId xmlns:p14="http://schemas.microsoft.com/office/powerpoint/2010/main" val="1231417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122B53-F046-45A8-B083-C4A59BED1A6B}" type="slidenum">
              <a:rPr lang="en-US" altLang="en-US"/>
              <a:pPr/>
              <a:t>2</a:t>
            </a:fld>
            <a:endParaRPr lang="en-US" altLang="en-US"/>
          </a:p>
        </p:txBody>
      </p:sp>
      <p:sp>
        <p:nvSpPr>
          <p:cNvPr id="18434" name="Rectangle 2"/>
          <p:cNvSpPr>
            <a:spLocks noGrp="1" noRot="1" noChangeAspect="1" noChangeArrowheads="1" noTextEdit="1"/>
          </p:cNvSpPr>
          <p:nvPr>
            <p:ph type="sldImg"/>
          </p:nvPr>
        </p:nvSpPr>
        <p:spPr>
          <a:xfrm>
            <a:off x="1192213" y="750888"/>
            <a:ext cx="4692650" cy="3519487"/>
          </a:xfrm>
          <a:ln/>
        </p:spPr>
      </p:sp>
      <p:sp>
        <p:nvSpPr>
          <p:cNvPr id="18435" name="Rectangle 3"/>
          <p:cNvSpPr>
            <a:spLocks noGrp="1" noChangeArrowheads="1"/>
          </p:cNvSpPr>
          <p:nvPr>
            <p:ph type="body" idx="1"/>
          </p:nvPr>
        </p:nvSpPr>
        <p:spPr/>
        <p:txBody>
          <a:bodyPr/>
          <a:lstStyle/>
          <a:p>
            <a:r>
              <a:rPr lang="en-US" altLang="en-US" dirty="0"/>
              <a:t>Since we’ve been talking about the special projects, we need to emphasize that even though the special projects are helpful, the county site is the heart of the whole project.</a:t>
            </a:r>
          </a:p>
          <a:p>
            <a:endParaRPr lang="en-US" altLang="en-US" dirty="0"/>
          </a:p>
          <a:p>
            <a:r>
              <a:rPr lang="en-US" altLang="en-US" dirty="0"/>
              <a:t>Talk through this slide as each heart appears. </a:t>
            </a:r>
          </a:p>
          <a:p>
            <a:r>
              <a:rPr lang="en-US" altLang="en-US" dirty="0"/>
              <a:t>Something you might want to say is:</a:t>
            </a:r>
          </a:p>
          <a:p>
            <a:endParaRPr lang="en-US" altLang="en-US" dirty="0"/>
          </a:p>
          <a:p>
            <a:r>
              <a:rPr lang="en-US" altLang="en-US" dirty="0"/>
              <a:t>As of January 12</a:t>
            </a:r>
            <a:r>
              <a:rPr lang="en-US" altLang="en-US" baseline="30000" dirty="0"/>
              <a:t>th</a:t>
            </a:r>
            <a:r>
              <a:rPr lang="en-US" altLang="en-US" dirty="0"/>
              <a:t> there were:</a:t>
            </a:r>
          </a:p>
          <a:p>
            <a:r>
              <a:rPr lang="en-US" altLang="en-US" dirty="0"/>
              <a:t>77 volunteers who serve as County Coordinators and</a:t>
            </a:r>
          </a:p>
          <a:p>
            <a:r>
              <a:rPr lang="en-US" altLang="en-US" dirty="0"/>
              <a:t>13 volunteers who serve as Assistant County Coordinators</a:t>
            </a:r>
          </a:p>
          <a:p>
            <a:endParaRPr lang="en-US" altLang="en-US" dirty="0"/>
          </a:p>
          <a:p>
            <a:r>
              <a:rPr lang="en-US" altLang="en-US" dirty="0"/>
              <a:t>Our volunteers spend any where from 1 to 10 hours per week (or more) on their county site.</a:t>
            </a:r>
          </a:p>
          <a:p>
            <a:endParaRPr lang="en-US" altLang="en-US" dirty="0"/>
          </a:p>
        </p:txBody>
      </p:sp>
    </p:spTree>
    <p:extLst>
      <p:ext uri="{BB962C8B-B14F-4D97-AF65-F5344CB8AC3E}">
        <p14:creationId xmlns:p14="http://schemas.microsoft.com/office/powerpoint/2010/main" val="6758279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25D48D-FB5D-43D5-AD1A-C478FC4F4B79}" type="slidenum">
              <a:rPr lang="en-US" altLang="en-US"/>
              <a:pPr/>
              <a:t>29</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r>
              <a:rPr lang="en-US" altLang="en-US"/>
              <a:t>Shows the ways to contribute. </a:t>
            </a:r>
          </a:p>
        </p:txBody>
      </p:sp>
    </p:spTree>
    <p:extLst>
      <p:ext uri="{BB962C8B-B14F-4D97-AF65-F5344CB8AC3E}">
        <p14:creationId xmlns:p14="http://schemas.microsoft.com/office/powerpoint/2010/main" val="1653519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29ADC2-142D-44A6-8509-A939A1FD5080}" type="slidenum">
              <a:rPr lang="en-US" altLang="en-US"/>
              <a:pPr/>
              <a:t>30</a:t>
            </a:fld>
            <a:endParaRPr lang="en-US" alt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r>
              <a:rPr lang="en-US" altLang="en-US"/>
              <a:t>This is the on-line form used to volunteer to be a part of IAGenWeb.</a:t>
            </a:r>
          </a:p>
        </p:txBody>
      </p:sp>
    </p:spTree>
    <p:extLst>
      <p:ext uri="{BB962C8B-B14F-4D97-AF65-F5344CB8AC3E}">
        <p14:creationId xmlns:p14="http://schemas.microsoft.com/office/powerpoint/2010/main" val="1567043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D117B4-3479-4046-8AC4-878268261AAE}" type="slidenum">
              <a:rPr lang="en-US" altLang="en-US"/>
              <a:pPr/>
              <a:t>9</a:t>
            </a:fld>
            <a:endParaRPr lang="en-US" alt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altLang="en-US"/>
              <a:t>The graphics will automatically go from graphic to graphic. You can just mention each part of the project but I wouldn’t go into detail.  </a:t>
            </a:r>
          </a:p>
          <a:p>
            <a:endParaRPr lang="en-US" altLang="en-US"/>
          </a:p>
          <a:p>
            <a:r>
              <a:rPr lang="en-US" altLang="en-US"/>
              <a:t>Or you can just say the following and then go back and mention each part of the project by name: </a:t>
            </a:r>
          </a:p>
          <a:p>
            <a:r>
              <a:rPr lang="en-US" altLang="en-US"/>
              <a:t>IAGenWeb is part of the </a:t>
            </a:r>
            <a:r>
              <a:rPr lang="en-US" altLang="en-US" b="1">
                <a:hlinkClick r:id="rId3"/>
              </a:rPr>
              <a:t>USGenWeb Project,</a:t>
            </a:r>
            <a:r>
              <a:rPr lang="en-US" altLang="en-US"/>
              <a:t> a group of volunteers working together to provide Internet websites for genealogical research in every county and every state of the United States. The Project is non-commercial and fully committed to free access for everyone. </a:t>
            </a:r>
          </a:p>
        </p:txBody>
      </p:sp>
    </p:spTree>
    <p:extLst>
      <p:ext uri="{BB962C8B-B14F-4D97-AF65-F5344CB8AC3E}">
        <p14:creationId xmlns:p14="http://schemas.microsoft.com/office/powerpoint/2010/main" val="4118636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797EAB-07C6-41E6-A93F-0B52DFC7B73D}" type="slidenum">
              <a:rPr lang="en-US" altLang="en-US"/>
              <a:pPr/>
              <a:t>10</a:t>
            </a:fld>
            <a:endParaRPr lang="en-US" alt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r>
              <a:rPr lang="en-US" altLang="en-US"/>
              <a:t>Use this slide to set up the projector and leave it on while people gather.</a:t>
            </a:r>
          </a:p>
          <a:p>
            <a:endParaRPr lang="en-US" altLang="en-US"/>
          </a:p>
          <a:p>
            <a:r>
              <a:rPr lang="en-US" altLang="en-US"/>
              <a:t>You can do an introduction and when you are ready click  to go to the next slide.</a:t>
            </a:r>
          </a:p>
        </p:txBody>
      </p:sp>
    </p:spTree>
    <p:extLst>
      <p:ext uri="{BB962C8B-B14F-4D97-AF65-F5344CB8AC3E}">
        <p14:creationId xmlns:p14="http://schemas.microsoft.com/office/powerpoint/2010/main" val="2584860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9D7389-8D3E-4061-930C-AE6A33B5D2B3}" type="slidenum">
              <a:rPr lang="en-US" altLang="en-US"/>
              <a:pPr/>
              <a:t>11</a:t>
            </a:fld>
            <a:endParaRPr lang="en-US" alt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pPr marL="235138" indent="-235138"/>
            <a:r>
              <a:rPr lang="en-US" altLang="en-US" dirty="0"/>
              <a:t>Iowa is one of the best in the Country because when </a:t>
            </a:r>
            <a:r>
              <a:rPr lang="en-US" altLang="en-US" dirty="0" err="1" smtClean="0"/>
              <a:t>IAGenWeb</a:t>
            </a:r>
            <a:r>
              <a:rPr lang="en-US" altLang="en-US" dirty="0" smtClean="0"/>
              <a:t> </a:t>
            </a:r>
            <a:r>
              <a:rPr lang="en-US" altLang="en-US" dirty="0"/>
              <a:t>organized in 1977, our leadership set up some basic requirements.</a:t>
            </a:r>
          </a:p>
          <a:p>
            <a:pPr marL="235138" indent="-235138"/>
            <a:endParaRPr lang="en-US" altLang="en-US" dirty="0"/>
          </a:p>
          <a:p>
            <a:pPr marL="235138" indent="-235138"/>
            <a:r>
              <a:rPr lang="en-US" altLang="en-US" dirty="0"/>
              <a:t>These requirements:</a:t>
            </a:r>
          </a:p>
          <a:p>
            <a:pPr marL="235138" indent="-235138">
              <a:buFontTx/>
              <a:buAutoNum type="arabicPeriod"/>
            </a:pPr>
            <a:r>
              <a:rPr lang="en-US" altLang="en-US" dirty="0"/>
              <a:t>A search engine for the site.</a:t>
            </a:r>
          </a:p>
          <a:p>
            <a:pPr marL="235138" indent="-235138">
              <a:buFontTx/>
              <a:buAutoNum type="arabicPeriod"/>
            </a:pPr>
            <a:r>
              <a:rPr lang="en-US" altLang="en-US" dirty="0"/>
              <a:t>The addition of random data at least every 6 months.  Such things as obituaries, births, deaths, etc. that are not complete.</a:t>
            </a:r>
          </a:p>
          <a:p>
            <a:pPr marL="235138" indent="-235138">
              <a:buFontTx/>
              <a:buAutoNum type="arabicPeriod"/>
            </a:pPr>
            <a:r>
              <a:rPr lang="en-US" altLang="en-US" dirty="0"/>
              <a:t>The addition of transcribed data at least every year. A complete set of data such as all obits from the 1910 Newspaper or all births in 1890 or all marriages in 1900.</a:t>
            </a:r>
          </a:p>
          <a:p>
            <a:pPr marL="235138" indent="-235138">
              <a:buFontTx/>
              <a:buAutoNum type="arabicPeriod"/>
            </a:pPr>
            <a:r>
              <a:rPr lang="en-US" altLang="en-US" dirty="0"/>
              <a:t>Communication with visitors to the </a:t>
            </a:r>
            <a:r>
              <a:rPr lang="en-US" altLang="en-US" dirty="0" err="1"/>
              <a:t>sie</a:t>
            </a:r>
            <a:r>
              <a:rPr lang="en-US" altLang="en-US" dirty="0"/>
              <a:t>.</a:t>
            </a:r>
          </a:p>
        </p:txBody>
      </p:sp>
    </p:spTree>
    <p:extLst>
      <p:ext uri="{BB962C8B-B14F-4D97-AF65-F5344CB8AC3E}">
        <p14:creationId xmlns:p14="http://schemas.microsoft.com/office/powerpoint/2010/main" val="3202888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50FF49-94FA-456E-8AD4-6E300052748D}" type="slidenum">
              <a:rPr lang="en-US" altLang="en-US"/>
              <a:pPr/>
              <a:t>13</a:t>
            </a:fld>
            <a:endParaRPr lang="en-US" altLang="en-US"/>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r>
              <a:rPr lang="en-US" altLang="en-US"/>
              <a:t>I’ve found that people don’t understand the name and have a hard time remembering it. So I’ve come up with this explanation.</a:t>
            </a:r>
          </a:p>
          <a:p>
            <a:endParaRPr lang="en-US" altLang="en-US"/>
          </a:p>
          <a:p>
            <a:r>
              <a:rPr lang="en-US" altLang="en-US"/>
              <a:t>Just go through each one and then have them tell you the other two state. You could add others if you want.</a:t>
            </a:r>
          </a:p>
          <a:p>
            <a:endParaRPr lang="en-US" altLang="en-US"/>
          </a:p>
          <a:p>
            <a:r>
              <a:rPr lang="en-US" altLang="en-US"/>
              <a:t>If you don’t want to use this slide, delete it.</a:t>
            </a:r>
          </a:p>
        </p:txBody>
      </p:sp>
    </p:spTree>
    <p:extLst>
      <p:ext uri="{BB962C8B-B14F-4D97-AF65-F5344CB8AC3E}">
        <p14:creationId xmlns:p14="http://schemas.microsoft.com/office/powerpoint/2010/main" val="2761888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415C43-FFCF-46B5-B193-5D47FB94C801}" type="slidenum">
              <a:rPr lang="en-US" altLang="en-US"/>
              <a:pPr/>
              <a:t>14</a:t>
            </a:fld>
            <a:endParaRPr lang="en-US" alt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pPr marL="235138" indent="-235138"/>
            <a:r>
              <a:rPr lang="en-US" altLang="en-US"/>
              <a:t>Each point will automatically appear after 1.5 seconds. This seems like a long time when you’re just watching the slide show, but not very long when you are talking.   Don’t read the items to the audience – THEY CAN READ!</a:t>
            </a:r>
          </a:p>
          <a:p>
            <a:pPr marL="235138" indent="-235138"/>
            <a:endParaRPr lang="en-US" altLang="en-US"/>
          </a:p>
          <a:p>
            <a:pPr marL="235138" indent="-235138"/>
            <a:r>
              <a:rPr lang="en-US" altLang="en-US"/>
              <a:t>You talk about your own experience or use your own words to tell the audience what you want. I wouldn’t go into a lot of detail here, though. You will do that as you go through each component of the site – ie: when showing the GPP site, talk about the CC’s responsibility in approving all of the photos, etc.</a:t>
            </a:r>
          </a:p>
          <a:p>
            <a:pPr marL="235138" indent="-235138"/>
            <a:endParaRPr lang="en-US" altLang="en-US"/>
          </a:p>
        </p:txBody>
      </p:sp>
    </p:spTree>
    <p:extLst>
      <p:ext uri="{BB962C8B-B14F-4D97-AF65-F5344CB8AC3E}">
        <p14:creationId xmlns:p14="http://schemas.microsoft.com/office/powerpoint/2010/main" val="2798369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E6BD24-10B4-4654-850C-2397CB4FB53E}" type="slidenum">
              <a:rPr lang="en-US" altLang="en-US"/>
              <a:pPr/>
              <a:t>15</a:t>
            </a:fld>
            <a:endParaRPr lang="en-US" alt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r>
              <a:rPr lang="en-US" altLang="en-US"/>
              <a:t>This is just an introductory slide. Just talk these words and the topics will appear automatically. You can get a better hang of it if you practice a little before your presentation.</a:t>
            </a:r>
          </a:p>
        </p:txBody>
      </p:sp>
    </p:spTree>
    <p:extLst>
      <p:ext uri="{BB962C8B-B14F-4D97-AF65-F5344CB8AC3E}">
        <p14:creationId xmlns:p14="http://schemas.microsoft.com/office/powerpoint/2010/main" val="1540436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46087C-0997-4D63-B8D9-C51D3B84C919}" type="slidenum">
              <a:rPr lang="en-US" altLang="en-US"/>
              <a:pPr/>
              <a:t>16</a:t>
            </a:fld>
            <a:endParaRPr lang="en-US" alt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pPr>
              <a:lnSpc>
                <a:spcPct val="90000"/>
              </a:lnSpc>
            </a:pPr>
            <a:r>
              <a:rPr lang="en-US" altLang="en-US"/>
              <a:t>This page is set up so that you have to click to see the next graphic so you can talk about it. </a:t>
            </a:r>
          </a:p>
          <a:p>
            <a:pPr>
              <a:lnSpc>
                <a:spcPct val="90000"/>
              </a:lnSpc>
            </a:pPr>
            <a:endParaRPr lang="en-US" altLang="en-US"/>
          </a:p>
          <a:p>
            <a:pPr>
              <a:lnSpc>
                <a:spcPct val="90000"/>
              </a:lnSpc>
            </a:pPr>
            <a:r>
              <a:rPr lang="en-US" altLang="en-US"/>
              <a:t>The graphics are set up as hyperlinks so you can click on the graphic and go to that page. </a:t>
            </a:r>
          </a:p>
          <a:p>
            <a:pPr>
              <a:lnSpc>
                <a:spcPct val="90000"/>
              </a:lnSpc>
            </a:pPr>
            <a:endParaRPr lang="en-US" altLang="en-US"/>
          </a:p>
          <a:p>
            <a:pPr>
              <a:lnSpc>
                <a:spcPct val="90000"/>
              </a:lnSpc>
            </a:pPr>
            <a:r>
              <a:rPr lang="en-US" altLang="en-US"/>
              <a:t>These are set up for Plymouth county. If you want to show some of the other counties that will be there, change the hyperlink.</a:t>
            </a:r>
          </a:p>
          <a:p>
            <a:pPr>
              <a:lnSpc>
                <a:spcPct val="90000"/>
              </a:lnSpc>
            </a:pPr>
            <a:endParaRPr lang="en-US" altLang="en-US"/>
          </a:p>
          <a:p>
            <a:pPr>
              <a:lnSpc>
                <a:spcPct val="90000"/>
              </a:lnSpc>
            </a:pPr>
            <a:r>
              <a:rPr lang="en-US" altLang="en-US"/>
              <a:t>To change the hyperlink </a:t>
            </a:r>
          </a:p>
          <a:p>
            <a:pPr>
              <a:lnSpc>
                <a:spcPct val="90000"/>
              </a:lnSpc>
              <a:buFontTx/>
              <a:buChar char="•"/>
            </a:pPr>
            <a:r>
              <a:rPr lang="en-US" altLang="en-US"/>
              <a:t>  Click on View &gt; Normal</a:t>
            </a:r>
          </a:p>
          <a:p>
            <a:pPr>
              <a:lnSpc>
                <a:spcPct val="90000"/>
              </a:lnSpc>
              <a:buFontTx/>
              <a:buChar char="•"/>
            </a:pPr>
            <a:r>
              <a:rPr lang="en-US" altLang="en-US"/>
              <a:t>  Right click on the graphic </a:t>
            </a:r>
          </a:p>
          <a:p>
            <a:pPr>
              <a:lnSpc>
                <a:spcPct val="90000"/>
              </a:lnSpc>
              <a:buFontTx/>
              <a:buChar char="•"/>
            </a:pPr>
            <a:r>
              <a:rPr lang="en-US" altLang="en-US"/>
              <a:t>  Select &gt; Edit Hyperlink – then copy and past the correct hyperlink in the box. The old link will be replaced by the new link. </a:t>
            </a:r>
          </a:p>
          <a:p>
            <a:pPr>
              <a:lnSpc>
                <a:spcPct val="90000"/>
              </a:lnSpc>
            </a:pPr>
            <a:endParaRPr lang="en-US" altLang="en-US"/>
          </a:p>
          <a:p>
            <a:pPr>
              <a:lnSpc>
                <a:spcPct val="90000"/>
              </a:lnSpc>
            </a:pPr>
            <a:r>
              <a:rPr lang="en-US" altLang="en-US"/>
              <a:t>Spend as much or time here as you need and talk about your role as CC for each feature.</a:t>
            </a:r>
          </a:p>
          <a:p>
            <a:pPr>
              <a:lnSpc>
                <a:spcPct val="90000"/>
              </a:lnSpc>
            </a:pPr>
            <a:endParaRPr lang="en-US" altLang="en-US"/>
          </a:p>
          <a:p>
            <a:pPr>
              <a:lnSpc>
                <a:spcPct val="90000"/>
              </a:lnSpc>
            </a:pPr>
            <a:r>
              <a:rPr lang="en-US" altLang="en-US"/>
              <a:t>These sites are also shown later as part of the section on How to Contribute.</a:t>
            </a:r>
          </a:p>
          <a:p>
            <a:pPr>
              <a:lnSpc>
                <a:spcPct val="90000"/>
              </a:lnSpc>
            </a:pPr>
            <a:endParaRPr lang="en-US" altLang="en-US"/>
          </a:p>
        </p:txBody>
      </p:sp>
    </p:spTree>
    <p:extLst>
      <p:ext uri="{BB962C8B-B14F-4D97-AF65-F5344CB8AC3E}">
        <p14:creationId xmlns:p14="http://schemas.microsoft.com/office/powerpoint/2010/main" val="2982269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DF6B8F1B-F702-4AC9-95F1-A98A021C5099}" type="slidenum">
              <a:rPr lang="en-US" altLang="en-US" smtClean="0"/>
              <a:pPr/>
              <a:t>‹#›</a:t>
            </a:fld>
            <a:endParaRPr lang="en-US" altLang="en-US"/>
          </a:p>
        </p:txBody>
      </p:sp>
    </p:spTree>
    <p:extLst>
      <p:ext uri="{BB962C8B-B14F-4D97-AF65-F5344CB8AC3E}">
        <p14:creationId xmlns:p14="http://schemas.microsoft.com/office/powerpoint/2010/main" val="2073038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F977FE0-B1D4-44D6-9353-3DC91AD9C794}" type="slidenum">
              <a:rPr lang="en-US" altLang="en-US" smtClean="0"/>
              <a:pPr/>
              <a:t>‹#›</a:t>
            </a:fld>
            <a:endParaRPr lang="en-US" altLang="en-US"/>
          </a:p>
        </p:txBody>
      </p:sp>
    </p:spTree>
    <p:extLst>
      <p:ext uri="{BB962C8B-B14F-4D97-AF65-F5344CB8AC3E}">
        <p14:creationId xmlns:p14="http://schemas.microsoft.com/office/powerpoint/2010/main" val="219902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F977FE0-B1D4-44D6-9353-3DC91AD9C794}" type="slidenum">
              <a:rPr lang="en-US" altLang="en-US" smtClean="0"/>
              <a:pPr/>
              <a:t>‹#›</a:t>
            </a:fld>
            <a:endParaRPr lang="en-US"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64563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F977FE0-B1D4-44D6-9353-3DC91AD9C794}" type="slidenum">
              <a:rPr lang="en-US" altLang="en-US" smtClean="0"/>
              <a:pPr/>
              <a:t>‹#›</a:t>
            </a:fld>
            <a:endParaRPr lang="en-US" altLang="en-US"/>
          </a:p>
        </p:txBody>
      </p:sp>
    </p:spTree>
    <p:extLst>
      <p:ext uri="{BB962C8B-B14F-4D97-AF65-F5344CB8AC3E}">
        <p14:creationId xmlns:p14="http://schemas.microsoft.com/office/powerpoint/2010/main" val="3668786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F977FE0-B1D4-44D6-9353-3DC91AD9C794}" type="slidenum">
              <a:rPr lang="en-US" altLang="en-US" smtClean="0"/>
              <a:pPr/>
              <a:t>‹#›</a:t>
            </a:fld>
            <a:endParaRPr lang="en-US"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44848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F977FE0-B1D4-44D6-9353-3DC91AD9C794}" type="slidenum">
              <a:rPr lang="en-US" altLang="en-US" smtClean="0"/>
              <a:pPr/>
              <a:t>‹#›</a:t>
            </a:fld>
            <a:endParaRPr lang="en-US" altLang="en-US"/>
          </a:p>
        </p:txBody>
      </p:sp>
    </p:spTree>
    <p:extLst>
      <p:ext uri="{BB962C8B-B14F-4D97-AF65-F5344CB8AC3E}">
        <p14:creationId xmlns:p14="http://schemas.microsoft.com/office/powerpoint/2010/main" val="18723031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E1443107-22D5-4E97-9AC5-5724D451A31E}" type="slidenum">
              <a:rPr lang="en-US" altLang="en-US" smtClean="0"/>
              <a:pPr/>
              <a:t>‹#›</a:t>
            </a:fld>
            <a:endParaRPr lang="en-US" altLang="en-US"/>
          </a:p>
        </p:txBody>
      </p:sp>
    </p:spTree>
    <p:extLst>
      <p:ext uri="{BB962C8B-B14F-4D97-AF65-F5344CB8AC3E}">
        <p14:creationId xmlns:p14="http://schemas.microsoft.com/office/powerpoint/2010/main" val="2084331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A59CE38-0AD7-475A-A6B1-8C07D1F7FC2B}" type="slidenum">
              <a:rPr lang="en-US" altLang="en-US" smtClean="0"/>
              <a:pPr/>
              <a:t>‹#›</a:t>
            </a:fld>
            <a:endParaRPr lang="en-US" altLang="en-US"/>
          </a:p>
        </p:txBody>
      </p:sp>
    </p:spTree>
    <p:extLst>
      <p:ext uri="{BB962C8B-B14F-4D97-AF65-F5344CB8AC3E}">
        <p14:creationId xmlns:p14="http://schemas.microsoft.com/office/powerpoint/2010/main" val="2273476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D6B4DF1-4830-490D-AC6E-BD4DDEDF7210}" type="slidenum">
              <a:rPr lang="en-US" altLang="en-US" smtClean="0"/>
              <a:pPr/>
              <a:t>‹#›</a:t>
            </a:fld>
            <a:endParaRPr lang="en-US" altLang="en-US"/>
          </a:p>
        </p:txBody>
      </p:sp>
    </p:spTree>
    <p:extLst>
      <p:ext uri="{BB962C8B-B14F-4D97-AF65-F5344CB8AC3E}">
        <p14:creationId xmlns:p14="http://schemas.microsoft.com/office/powerpoint/2010/main" val="749835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157F690-9C9D-4149-A908-608EC3C6974F}" type="slidenum">
              <a:rPr lang="en-US" altLang="en-US" smtClean="0"/>
              <a:pPr/>
              <a:t>‹#›</a:t>
            </a:fld>
            <a:endParaRPr lang="en-US" altLang="en-US"/>
          </a:p>
        </p:txBody>
      </p:sp>
    </p:spTree>
    <p:extLst>
      <p:ext uri="{BB962C8B-B14F-4D97-AF65-F5344CB8AC3E}">
        <p14:creationId xmlns:p14="http://schemas.microsoft.com/office/powerpoint/2010/main" val="2211430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9FD6E0E8-BD70-4AC4-887D-597243F5D1CC}" type="slidenum">
              <a:rPr lang="en-US" altLang="en-US" smtClean="0"/>
              <a:pPr/>
              <a:t>‹#›</a:t>
            </a:fld>
            <a:endParaRPr lang="en-US" altLang="en-US"/>
          </a:p>
        </p:txBody>
      </p:sp>
    </p:spTree>
    <p:extLst>
      <p:ext uri="{BB962C8B-B14F-4D97-AF65-F5344CB8AC3E}">
        <p14:creationId xmlns:p14="http://schemas.microsoft.com/office/powerpoint/2010/main" val="3850979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02A83802-11B1-40EA-B254-4FEB9DDB2661}" type="slidenum">
              <a:rPr lang="en-US" altLang="en-US" smtClean="0"/>
              <a:pPr/>
              <a:t>‹#›</a:t>
            </a:fld>
            <a:endParaRPr lang="en-US" altLang="en-US"/>
          </a:p>
        </p:txBody>
      </p:sp>
    </p:spTree>
    <p:extLst>
      <p:ext uri="{BB962C8B-B14F-4D97-AF65-F5344CB8AC3E}">
        <p14:creationId xmlns:p14="http://schemas.microsoft.com/office/powerpoint/2010/main" val="1961841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898F9091-9D51-4E11-8014-38D5E2A81C29}" type="slidenum">
              <a:rPr lang="en-US" altLang="en-US" smtClean="0"/>
              <a:pPr/>
              <a:t>‹#›</a:t>
            </a:fld>
            <a:endParaRPr lang="en-US" altLang="en-US"/>
          </a:p>
        </p:txBody>
      </p:sp>
    </p:spTree>
    <p:extLst>
      <p:ext uri="{BB962C8B-B14F-4D97-AF65-F5344CB8AC3E}">
        <p14:creationId xmlns:p14="http://schemas.microsoft.com/office/powerpoint/2010/main" val="1275446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A3AED27C-275C-44D6-97DB-E6DF224CCB04}" type="slidenum">
              <a:rPr lang="en-US" altLang="en-US" smtClean="0"/>
              <a:pPr/>
              <a:t>‹#›</a:t>
            </a:fld>
            <a:endParaRPr lang="en-US" altLang="en-US"/>
          </a:p>
        </p:txBody>
      </p:sp>
    </p:spTree>
    <p:extLst>
      <p:ext uri="{BB962C8B-B14F-4D97-AF65-F5344CB8AC3E}">
        <p14:creationId xmlns:p14="http://schemas.microsoft.com/office/powerpoint/2010/main" val="499217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BB066873-4C34-48AA-B989-8461638B538D}" type="slidenum">
              <a:rPr lang="en-US" altLang="en-US" smtClean="0"/>
              <a:pPr/>
              <a:t>‹#›</a:t>
            </a:fld>
            <a:endParaRPr lang="en-US" altLang="en-US"/>
          </a:p>
        </p:txBody>
      </p:sp>
    </p:spTree>
    <p:extLst>
      <p:ext uri="{BB962C8B-B14F-4D97-AF65-F5344CB8AC3E}">
        <p14:creationId xmlns:p14="http://schemas.microsoft.com/office/powerpoint/2010/main" val="517293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E3CE6B2-2E28-40A8-92EA-58703985428A}" type="slidenum">
              <a:rPr lang="en-US" altLang="en-US" smtClean="0"/>
              <a:pPr/>
              <a:t>‹#›</a:t>
            </a:fld>
            <a:endParaRPr lang="en-US" altLang="en-US"/>
          </a:p>
        </p:txBody>
      </p:sp>
    </p:spTree>
    <p:extLst>
      <p:ext uri="{BB962C8B-B14F-4D97-AF65-F5344CB8AC3E}">
        <p14:creationId xmlns:p14="http://schemas.microsoft.com/office/powerpoint/2010/main" val="340043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6F977FE0-B1D4-44D6-9353-3DC91AD9C794}" type="slidenum">
              <a:rPr lang="en-US" altLang="en-US" smtClean="0"/>
              <a:pPr/>
              <a:t>‹#›</a:t>
            </a:fld>
            <a:endParaRPr lang="en-US" altLang="en-US"/>
          </a:p>
        </p:txBody>
      </p:sp>
    </p:spTree>
    <p:extLst>
      <p:ext uri="{BB962C8B-B14F-4D97-AF65-F5344CB8AC3E}">
        <p14:creationId xmlns:p14="http://schemas.microsoft.com/office/powerpoint/2010/main" val="3210691042"/>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 id="2147483996" r:id="rId12"/>
    <p:sldLayoutId id="2147483997" r:id="rId13"/>
    <p:sldLayoutId id="2147483998" r:id="rId14"/>
    <p:sldLayoutId id="2147483999" r:id="rId15"/>
    <p:sldLayoutId id="214748400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usgenweb.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7.png"/><Relationship Id="rId3" Type="http://schemas.openxmlformats.org/officeDocument/2006/relationships/hyperlink" Target="http://iagenweb.org/boards/plymouth/obituaries/" TargetMode="External"/><Relationship Id="rId7" Type="http://schemas.openxmlformats.org/officeDocument/2006/relationships/hyperlink" Target="http://iagenweb.org/boards/plymouth/biographies/index.cgi" TargetMode="External"/><Relationship Id="rId12"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hyperlink" Target="http://iowagravestones.org/index.php?search=custom&amp;cid=75" TargetMode="External"/><Relationship Id="rId5" Type="http://schemas.openxmlformats.org/officeDocument/2006/relationships/hyperlink" Target="http://iagenweb.org/boards/plymouth/queries/index.cgi" TargetMode="External"/><Relationship Id="rId10" Type="http://schemas.openxmlformats.org/officeDocument/2006/relationships/image" Target="../media/image15.jpeg"/><Relationship Id="rId4" Type="http://schemas.openxmlformats.org/officeDocument/2006/relationships/image" Target="../media/image12.jpeg"/><Relationship Id="rId9" Type="http://schemas.openxmlformats.org/officeDocument/2006/relationships/hyperlink" Target="http://iagenweb.org/boards/plymouth/documents/index.cgi"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iagenweb.org/greatwar/" TargetMode="External"/><Relationship Id="rId13" Type="http://schemas.openxmlformats.org/officeDocument/2006/relationships/image" Target="../media/image23.png"/><Relationship Id="rId3" Type="http://schemas.openxmlformats.org/officeDocument/2006/relationships/hyperlink" Target="http://www.rootsweb.com/~iafgs/" TargetMode="External"/><Relationship Id="rId7" Type="http://schemas.openxmlformats.org/officeDocument/2006/relationships/image" Target="../media/image20.jpeg"/><Relationship Id="rId12" Type="http://schemas.openxmlformats.org/officeDocument/2006/relationships/hyperlink" Target="http://iagenweb.org/census/" TargetMode="External"/><Relationship Id="rId17" Type="http://schemas.openxmlformats.org/officeDocument/2006/relationships/image" Target="../media/image17.png"/><Relationship Id="rId2" Type="http://schemas.openxmlformats.org/officeDocument/2006/relationships/notesSlide" Target="../notesSlides/notesSlide10.xml"/><Relationship Id="rId16"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hyperlink" Target="http://iagenweb.org/civilwar/" TargetMode="External"/><Relationship Id="rId11" Type="http://schemas.openxmlformats.org/officeDocument/2006/relationships/image" Target="../media/image22.jpeg"/><Relationship Id="rId5" Type="http://schemas.openxmlformats.org/officeDocument/2006/relationships/image" Target="../media/image19.jpeg"/><Relationship Id="rId15" Type="http://schemas.openxmlformats.org/officeDocument/2006/relationships/image" Target="../media/image24.jpeg"/><Relationship Id="rId10" Type="http://schemas.openxmlformats.org/officeDocument/2006/relationships/hyperlink" Target="http://iowaoldpress.com/" TargetMode="External"/><Relationship Id="rId4" Type="http://schemas.openxmlformats.org/officeDocument/2006/relationships/image" Target="../media/image18.jpeg"/><Relationship Id="rId9" Type="http://schemas.openxmlformats.org/officeDocument/2006/relationships/image" Target="../media/image21.png"/><Relationship Id="rId14" Type="http://schemas.openxmlformats.org/officeDocument/2006/relationships/hyperlink" Target="http://iagenweb.org/iaorphans/"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www.rootsweb.com/~usfgs/" TargetMode="External"/><Relationship Id="rId13" Type="http://schemas.openxmlformats.org/officeDocument/2006/relationships/image" Target="../media/image30.jpeg"/><Relationship Id="rId3" Type="http://schemas.openxmlformats.org/officeDocument/2006/relationships/hyperlink" Target="http://www.rootsweb.com/~usgenweb/ia/iafiles.htm" TargetMode="External"/><Relationship Id="rId7" Type="http://schemas.openxmlformats.org/officeDocument/2006/relationships/image" Target="../media/image6.png"/><Relationship Id="rId12" Type="http://schemas.openxmlformats.org/officeDocument/2006/relationships/hyperlink" Target="http://www.rootsweb.com/~usgenweb/ia/ppcs-ia.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29.png"/><Relationship Id="rId5" Type="http://schemas.openxmlformats.org/officeDocument/2006/relationships/hyperlink" Target="http://www.rootsweb.com/~cemetery/iowa/iowa.html" TargetMode="External"/><Relationship Id="rId10" Type="http://schemas.openxmlformats.org/officeDocument/2006/relationships/hyperlink" Target="http://www.rootsweb.com/~usgwkidz/" TargetMode="External"/><Relationship Id="rId4" Type="http://schemas.openxmlformats.org/officeDocument/2006/relationships/image" Target="../media/image26.png"/><Relationship Id="rId9" Type="http://schemas.openxmlformats.org/officeDocument/2006/relationships/image" Target="../media/image28.jpeg"/><Relationship Id="rId14" Type="http://schemas.openxmlformats.org/officeDocument/2006/relationships/hyperlink" Target="http://www.usgenweb.org/projects/index.s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2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iagenweb.org/boards/cerrogordo/obituaries/index.cgi"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iagenweb.org/state/jointeam.php" TargetMode="External"/><Relationship Id="rId4" Type="http://schemas.openxmlformats.org/officeDocument/2006/relationships/hyperlink" Target="http://iowagravestones.or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5"/>
          <p:cNvSpPr txBox="1">
            <a:spLocks noChangeArrowheads="1"/>
          </p:cNvSpPr>
          <p:nvPr/>
        </p:nvSpPr>
        <p:spPr bwMode="auto">
          <a:xfrm>
            <a:off x="0" y="495141"/>
            <a:ext cx="5852096" cy="2400657"/>
          </a:xfrm>
          <a:prstGeom prst="rect">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6000" b="1" dirty="0" smtClean="0">
                <a:solidFill>
                  <a:schemeClr val="tx2">
                    <a:lumMod val="10000"/>
                  </a:schemeClr>
                </a:solidFill>
                <a:latin typeface="Comic Sans MS" panose="030F0702030302020204" pitchFamily="66" charset="0"/>
              </a:rPr>
              <a:t>Promoting</a:t>
            </a:r>
          </a:p>
          <a:p>
            <a:pPr algn="ctr">
              <a:spcBef>
                <a:spcPct val="50000"/>
              </a:spcBef>
            </a:pPr>
            <a:r>
              <a:rPr lang="en-US" altLang="en-US" sz="6000" b="1" dirty="0" err="1" smtClean="0">
                <a:solidFill>
                  <a:schemeClr val="tx2">
                    <a:lumMod val="10000"/>
                  </a:schemeClr>
                </a:solidFill>
                <a:latin typeface="Comic Sans MS" panose="030F0702030302020204" pitchFamily="66" charset="0"/>
              </a:rPr>
              <a:t>IAGenWeb</a:t>
            </a:r>
            <a:endParaRPr lang="en-US" altLang="en-US" sz="6000" b="1" dirty="0">
              <a:solidFill>
                <a:schemeClr val="tx2">
                  <a:lumMod val="10000"/>
                </a:schemeClr>
              </a:solidFill>
              <a:latin typeface="Comic Sans MS" panose="030F0702030302020204" pitchFamily="66"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0707" y="228635"/>
            <a:ext cx="3017488" cy="2933670"/>
          </a:xfrm>
          <a:prstGeom prst="rect">
            <a:avLst/>
          </a:prstGeom>
        </p:spPr>
      </p:pic>
      <p:sp>
        <p:nvSpPr>
          <p:cNvPr id="4" name="Rectangle 3"/>
          <p:cNvSpPr/>
          <p:nvPr/>
        </p:nvSpPr>
        <p:spPr>
          <a:xfrm>
            <a:off x="731562" y="3428811"/>
            <a:ext cx="7863755" cy="2677656"/>
          </a:xfrm>
          <a:prstGeom prst="rect">
            <a:avLst/>
          </a:prstGeom>
        </p:spPr>
        <p:txBody>
          <a:bodyPr wrap="square">
            <a:spAutoFit/>
          </a:bodyPr>
          <a:lstStyle/>
          <a:p>
            <a:pPr algn="ctr"/>
            <a:r>
              <a:rPr lang="en-US" sz="2400" dirty="0" smtClean="0"/>
              <a:t>Encouraging </a:t>
            </a:r>
            <a:r>
              <a:rPr lang="en-US" sz="2400" dirty="0"/>
              <a:t>visitors and volunteerism</a:t>
            </a:r>
          </a:p>
          <a:p>
            <a:endParaRPr lang="en-US" sz="2400" dirty="0"/>
          </a:p>
          <a:p>
            <a:pPr algn="ctr"/>
            <a:r>
              <a:rPr lang="en-US" sz="2400" dirty="0"/>
              <a:t>Cindy Booth Maher</a:t>
            </a:r>
          </a:p>
          <a:p>
            <a:pPr algn="ctr"/>
            <a:r>
              <a:rPr lang="en-US" sz="2400" dirty="0"/>
              <a:t>Welcome Hostess</a:t>
            </a:r>
          </a:p>
          <a:p>
            <a:pPr algn="ctr"/>
            <a:r>
              <a:rPr lang="en-US" sz="2400" dirty="0"/>
              <a:t>&amp; </a:t>
            </a:r>
          </a:p>
          <a:p>
            <a:pPr algn="ctr"/>
            <a:r>
              <a:rPr lang="en-US" sz="2400" dirty="0"/>
              <a:t>County Coordinator for </a:t>
            </a:r>
          </a:p>
          <a:p>
            <a:pPr algn="ctr"/>
            <a:r>
              <a:rPr lang="en-US" sz="2400" dirty="0"/>
              <a:t>Cherokee, Johnson &amp; Linn Counties</a:t>
            </a:r>
          </a:p>
        </p:txBody>
      </p:sp>
    </p:spTree>
    <p:extLst>
      <p:ext uri="{BB962C8B-B14F-4D97-AF65-F5344CB8AC3E}">
        <p14:creationId xmlns:p14="http://schemas.microsoft.com/office/powerpoint/2010/main" val="38805540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welcome-stone_city"/>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52525" y="315913"/>
            <a:ext cx="6851650" cy="6348412"/>
          </a:xfrm>
          <a:prstGeom prst="rect">
            <a:avLst/>
          </a:prstGeom>
          <a:noFill/>
          <a:extLst>
            <a:ext uri="{909E8E84-426E-40DD-AFC4-6F175D3DCCD1}">
              <a14:hiddenFill xmlns:a14="http://schemas.microsoft.com/office/drawing/2010/main">
                <a:solidFill>
                  <a:srgbClr val="FFFFFF"/>
                </a:solidFill>
              </a14:hiddenFill>
            </a:ext>
          </a:extLst>
        </p:spPr>
      </p:pic>
      <p:sp>
        <p:nvSpPr>
          <p:cNvPr id="2053" name="Text Box 5"/>
          <p:cNvSpPr txBox="1">
            <a:spLocks noChangeArrowheads="1"/>
          </p:cNvSpPr>
          <p:nvPr/>
        </p:nvSpPr>
        <p:spPr bwMode="auto">
          <a:xfrm>
            <a:off x="1189038" y="5440363"/>
            <a:ext cx="7094537" cy="1006475"/>
          </a:xfrm>
          <a:prstGeom prst="rect">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6000" b="1">
                <a:solidFill>
                  <a:srgbClr val="FF9900"/>
                </a:solidFill>
                <a:latin typeface="Comic Sans MS" panose="030F0702030302020204" pitchFamily="66" charset="0"/>
              </a:rPr>
              <a:t>IAGenWeb</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a:t>IAGenWeb</a:t>
            </a:r>
          </a:p>
        </p:txBody>
      </p:sp>
      <p:pic>
        <p:nvPicPr>
          <p:cNvPr id="3076" name="Picture 4" descr="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525" y="1308100"/>
            <a:ext cx="7505700" cy="4283075"/>
          </a:xfrm>
          <a:prstGeom prst="rect">
            <a:avLst/>
          </a:prstGeom>
          <a:noFill/>
          <a:extLst>
            <a:ext uri="{909E8E84-426E-40DD-AFC4-6F175D3DCCD1}">
              <a14:hiddenFill xmlns:a14="http://schemas.microsoft.com/office/drawing/2010/main">
                <a:solidFill>
                  <a:srgbClr val="FFFFFF"/>
                </a:solidFill>
              </a14:hiddenFill>
            </a:ext>
          </a:extLst>
        </p:spPr>
      </p:pic>
      <p:sp>
        <p:nvSpPr>
          <p:cNvPr id="3077" name="Text Box 5"/>
          <p:cNvSpPr txBox="1">
            <a:spLocks noChangeArrowheads="1"/>
          </p:cNvSpPr>
          <p:nvPr/>
        </p:nvSpPr>
        <p:spPr bwMode="auto">
          <a:xfrm>
            <a:off x="530225" y="5603875"/>
            <a:ext cx="81264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a:t>Ninety-nine County Sites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3000" fill="hold"/>
                                        <p:tgtEl>
                                          <p:spTgt spid="3076"/>
                                        </p:tgtEl>
                                        <p:attrNameLst>
                                          <p:attrName>ppt_w</p:attrName>
                                        </p:attrNameLst>
                                      </p:cBhvr>
                                      <p:tavLst>
                                        <p:tav tm="0">
                                          <p:val>
                                            <p:fltVal val="0"/>
                                          </p:val>
                                        </p:tav>
                                        <p:tav tm="100000">
                                          <p:val>
                                            <p:strVal val="#ppt_w"/>
                                          </p:val>
                                        </p:tav>
                                      </p:tavLst>
                                    </p:anim>
                                    <p:anim calcmode="lin" valueType="num">
                                      <p:cBhvr>
                                        <p:cTn id="8" dur="3000" fill="hold"/>
                                        <p:tgtEl>
                                          <p:spTgt spid="3076"/>
                                        </p:tgtEl>
                                        <p:attrNameLst>
                                          <p:attrName>ppt_h</p:attrName>
                                        </p:attrNameLst>
                                      </p:cBhvr>
                                      <p:tavLst>
                                        <p:tav tm="0">
                                          <p:val>
                                            <p:fltVal val="0"/>
                                          </p:val>
                                        </p:tav>
                                        <p:tav tm="100000">
                                          <p:val>
                                            <p:strVal val="#ppt_h"/>
                                          </p:val>
                                        </p:tav>
                                      </p:tavLst>
                                    </p:anim>
                                    <p:animEffect transition="in" filter="fade">
                                      <p:cBhvr>
                                        <p:cTn id="9" dur="3000"/>
                                        <p:tgtEl>
                                          <p:spTgt spid="3076"/>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077"/>
                                        </p:tgtEl>
                                        <p:attrNameLst>
                                          <p:attrName>style.visibility</p:attrName>
                                        </p:attrNameLst>
                                      </p:cBhvr>
                                      <p:to>
                                        <p:strVal val="visible"/>
                                      </p:to>
                                    </p:set>
                                    <p:anim calcmode="lin" valueType="num">
                                      <p:cBhvr>
                                        <p:cTn id="12" dur="2000" fill="hold"/>
                                        <p:tgtEl>
                                          <p:spTgt spid="3077"/>
                                        </p:tgtEl>
                                        <p:attrNameLst>
                                          <p:attrName>ppt_w</p:attrName>
                                        </p:attrNameLst>
                                      </p:cBhvr>
                                      <p:tavLst>
                                        <p:tav tm="0">
                                          <p:val>
                                            <p:fltVal val="0"/>
                                          </p:val>
                                        </p:tav>
                                        <p:tav tm="100000">
                                          <p:val>
                                            <p:strVal val="#ppt_w"/>
                                          </p:val>
                                        </p:tav>
                                      </p:tavLst>
                                    </p:anim>
                                    <p:anim calcmode="lin" valueType="num">
                                      <p:cBhvr>
                                        <p:cTn id="13" dur="2000" fill="hold"/>
                                        <p:tgtEl>
                                          <p:spTgt spid="3077"/>
                                        </p:tgtEl>
                                        <p:attrNameLst>
                                          <p:attrName>ppt_h</p:attrName>
                                        </p:attrNameLst>
                                      </p:cBhvr>
                                      <p:tavLst>
                                        <p:tav tm="0">
                                          <p:val>
                                            <p:fltVal val="0"/>
                                          </p:val>
                                        </p:tav>
                                        <p:tav tm="100000">
                                          <p:val>
                                            <p:strVal val="#ppt_h"/>
                                          </p:val>
                                        </p:tav>
                                      </p:tavLst>
                                    </p:anim>
                                    <p:animEffect transition="in" filter="fade">
                                      <p:cBhvr>
                                        <p:cTn id="14" dur="20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smtClean="0"/>
              <a:t>Family </a:t>
            </a:r>
            <a:r>
              <a:rPr lang="en-US" sz="3200" b="1" dirty="0"/>
              <a:t>Tree Magazine</a:t>
            </a:r>
            <a:r>
              <a:rPr lang="en-US" sz="3200" dirty="0"/>
              <a:t> awarded </a:t>
            </a:r>
            <a:r>
              <a:rPr lang="en-US" sz="3200" dirty="0" err="1"/>
              <a:t>IAGenWeb</a:t>
            </a:r>
            <a:r>
              <a:rPr lang="en-US" sz="3200" dirty="0"/>
              <a:t> Best Iowa State genealogy website six years in a row!</a:t>
            </a:r>
            <a:endParaRPr lang="en-US" sz="3600" dirty="0"/>
          </a:p>
        </p:txBody>
      </p:sp>
      <p:sp>
        <p:nvSpPr>
          <p:cNvPr id="5" name="Rectangle 4"/>
          <p:cNvSpPr/>
          <p:nvPr/>
        </p:nvSpPr>
        <p:spPr>
          <a:xfrm>
            <a:off x="457201" y="5068247"/>
            <a:ext cx="8046676" cy="1477328"/>
          </a:xfrm>
          <a:prstGeom prst="rect">
            <a:avLst/>
          </a:prstGeom>
        </p:spPr>
        <p:txBody>
          <a:bodyPr wrap="square">
            <a:spAutoFit/>
          </a:bodyPr>
          <a:lstStyle/>
          <a:p>
            <a:r>
              <a:rPr lang="en-US" dirty="0" smtClean="0"/>
              <a:t>What they said</a:t>
            </a:r>
            <a:r>
              <a:rPr lang="en-US" i="1" dirty="0" smtClean="0"/>
              <a:t>: “One </a:t>
            </a:r>
            <a:r>
              <a:rPr lang="en-US" i="1" dirty="0"/>
              <a:t>of the most useful state websites in the </a:t>
            </a:r>
            <a:r>
              <a:rPr lang="en-US" b="1" i="1" dirty="0" err="1">
                <a:hlinkClick r:id="rId2"/>
              </a:rPr>
              <a:t>USGenWeb</a:t>
            </a:r>
            <a:r>
              <a:rPr lang="en-US" b="1" i="1" dirty="0">
                <a:hlinkClick r:id="rId2"/>
              </a:rPr>
              <a:t> Project</a:t>
            </a:r>
            <a:r>
              <a:rPr lang="en-US" i="1" dirty="0"/>
              <a:t> </a:t>
            </a:r>
            <a:r>
              <a:rPr lang="en-US" i="1" dirty="0" smtClean="0"/>
              <a:t>, </a:t>
            </a:r>
            <a:r>
              <a:rPr lang="en-US" i="1" dirty="0"/>
              <a:t>this Hawkeye State site has more than a million gravestone photos, more than 2,900 family group sheets, state census transcriptions from 1836 to 1925 and more. Under Quick Links, select either a county or a special project</a:t>
            </a:r>
            <a:r>
              <a:rPr lang="en-US" i="1" dirty="0" smtClean="0"/>
              <a:t>.”</a:t>
            </a:r>
            <a:endParaRPr lang="en-US" i="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2000" y="2051050"/>
            <a:ext cx="2540000" cy="2755900"/>
          </a:xfrm>
          <a:prstGeom prst="rect">
            <a:avLst/>
          </a:prstGeom>
        </p:spPr>
      </p:pic>
    </p:spTree>
    <p:extLst>
      <p:ext uri="{BB962C8B-B14F-4D97-AF65-F5344CB8AC3E}">
        <p14:creationId xmlns:p14="http://schemas.microsoft.com/office/powerpoint/2010/main" val="35437608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dirty="0"/>
              <a:t>Our Name</a:t>
            </a:r>
          </a:p>
        </p:txBody>
      </p:sp>
      <p:sp>
        <p:nvSpPr>
          <p:cNvPr id="11267" name="Rectangle 3"/>
          <p:cNvSpPr>
            <a:spLocks noGrp="1" noChangeArrowheads="1"/>
          </p:cNvSpPr>
          <p:nvPr>
            <p:ph idx="1"/>
          </p:nvPr>
        </p:nvSpPr>
        <p:spPr>
          <a:xfrm>
            <a:off x="457200" y="1600200"/>
            <a:ext cx="8229600" cy="3749675"/>
          </a:xfrm>
        </p:spPr>
        <p:txBody>
          <a:bodyPr/>
          <a:lstStyle/>
          <a:p>
            <a:pPr defTabSz="633413">
              <a:lnSpc>
                <a:spcPct val="90000"/>
              </a:lnSpc>
            </a:pPr>
            <a:r>
              <a:rPr lang="en-US" altLang="en-US" dirty="0"/>
              <a:t>Gen 		</a:t>
            </a:r>
            <a:r>
              <a:rPr lang="en-US" altLang="en-US" dirty="0" smtClean="0"/>
              <a:t>=</a:t>
            </a:r>
            <a:r>
              <a:rPr lang="en-US" altLang="en-US" dirty="0"/>
              <a:t>	Genealogy</a:t>
            </a:r>
          </a:p>
          <a:p>
            <a:pPr defTabSz="633413">
              <a:lnSpc>
                <a:spcPct val="90000"/>
              </a:lnSpc>
            </a:pPr>
            <a:r>
              <a:rPr lang="en-US" altLang="en-US" dirty="0"/>
              <a:t>Web		</a:t>
            </a:r>
            <a:r>
              <a:rPr lang="en-US" altLang="en-US" dirty="0" smtClean="0"/>
              <a:t>=</a:t>
            </a:r>
            <a:r>
              <a:rPr lang="en-US" altLang="en-US" dirty="0"/>
              <a:t>	Web site</a:t>
            </a:r>
          </a:p>
          <a:p>
            <a:pPr defTabSz="633413">
              <a:lnSpc>
                <a:spcPct val="90000"/>
              </a:lnSpc>
            </a:pPr>
            <a:r>
              <a:rPr lang="en-US" altLang="en-US" dirty="0"/>
              <a:t>US		</a:t>
            </a:r>
            <a:r>
              <a:rPr lang="en-US" altLang="en-US" dirty="0" smtClean="0"/>
              <a:t>=</a:t>
            </a:r>
            <a:r>
              <a:rPr lang="en-US" altLang="en-US" dirty="0"/>
              <a:t>	United States</a:t>
            </a:r>
          </a:p>
          <a:p>
            <a:pPr defTabSz="633413">
              <a:lnSpc>
                <a:spcPct val="90000"/>
              </a:lnSpc>
            </a:pPr>
            <a:r>
              <a:rPr lang="en-US" altLang="en-US" dirty="0"/>
              <a:t>IA			=	Iowa</a:t>
            </a:r>
          </a:p>
          <a:p>
            <a:pPr defTabSz="633413">
              <a:lnSpc>
                <a:spcPct val="90000"/>
              </a:lnSpc>
            </a:pPr>
            <a:r>
              <a:rPr lang="en-US" altLang="en-US" dirty="0" err="1"/>
              <a:t>IAGenWeb</a:t>
            </a:r>
            <a:r>
              <a:rPr lang="en-US" altLang="en-US" dirty="0"/>
              <a:t> 	=	Iowa Genealogy </a:t>
            </a:r>
            <a:r>
              <a:rPr lang="en-US" altLang="en-US" sz="2000" dirty="0"/>
              <a:t>on the </a:t>
            </a:r>
            <a:r>
              <a:rPr lang="en-US" altLang="en-US" dirty="0"/>
              <a:t>Web</a:t>
            </a:r>
          </a:p>
          <a:p>
            <a:pPr defTabSz="633413">
              <a:lnSpc>
                <a:spcPct val="90000"/>
              </a:lnSpc>
              <a:buFontTx/>
              <a:buNone/>
            </a:pPr>
            <a:endParaRPr lang="en-US" altLang="en-US" dirty="0"/>
          </a:p>
          <a:p>
            <a:pPr defTabSz="633413">
              <a:lnSpc>
                <a:spcPct val="90000"/>
              </a:lnSpc>
              <a:buFontTx/>
              <a:buNone/>
            </a:pPr>
            <a:r>
              <a:rPr lang="en-US" altLang="en-US" dirty="0"/>
              <a:t>Can always tell a FREE </a:t>
            </a:r>
            <a:r>
              <a:rPr lang="en-US" altLang="en-US" dirty="0" err="1"/>
              <a:t>GenWeb</a:t>
            </a:r>
            <a:r>
              <a:rPr lang="en-US" altLang="en-US" dirty="0"/>
              <a:t> site</a:t>
            </a:r>
          </a:p>
        </p:txBody>
      </p:sp>
      <p:sp>
        <p:nvSpPr>
          <p:cNvPr id="11269" name="Text Box 5"/>
          <p:cNvSpPr txBox="1">
            <a:spLocks noChangeArrowheads="1"/>
          </p:cNvSpPr>
          <p:nvPr/>
        </p:nvSpPr>
        <p:spPr bwMode="auto">
          <a:xfrm>
            <a:off x="731838" y="5622925"/>
            <a:ext cx="256063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dirty="0" err="1"/>
              <a:t>NEGenWeb</a:t>
            </a:r>
            <a:endParaRPr lang="en-US" altLang="en-US" sz="3200" dirty="0"/>
          </a:p>
        </p:txBody>
      </p:sp>
      <p:sp>
        <p:nvSpPr>
          <p:cNvPr id="11270" name="Text Box 6"/>
          <p:cNvSpPr txBox="1">
            <a:spLocks noChangeArrowheads="1"/>
          </p:cNvSpPr>
          <p:nvPr/>
        </p:nvSpPr>
        <p:spPr bwMode="auto">
          <a:xfrm>
            <a:off x="3565525" y="5622925"/>
            <a:ext cx="25606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t>SDGenWeb</a:t>
            </a:r>
          </a:p>
        </p:txBody>
      </p:sp>
      <p:sp>
        <p:nvSpPr>
          <p:cNvPr id="11271" name="Text Box 7"/>
          <p:cNvSpPr txBox="1">
            <a:spLocks noChangeArrowheads="1"/>
          </p:cNvSpPr>
          <p:nvPr/>
        </p:nvSpPr>
        <p:spPr bwMode="auto">
          <a:xfrm>
            <a:off x="6126163" y="5622925"/>
            <a:ext cx="256063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t>MNGenWeb</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a:t>County Coordinator</a:t>
            </a:r>
          </a:p>
        </p:txBody>
      </p:sp>
      <p:sp>
        <p:nvSpPr>
          <p:cNvPr id="5123" name="Rectangle 3"/>
          <p:cNvSpPr>
            <a:spLocks noGrp="1" noChangeArrowheads="1"/>
          </p:cNvSpPr>
          <p:nvPr>
            <p:ph idx="1"/>
          </p:nvPr>
        </p:nvSpPr>
        <p:spPr>
          <a:xfrm>
            <a:off x="485775" y="1408113"/>
            <a:ext cx="8229600" cy="4525962"/>
          </a:xfrm>
        </p:spPr>
        <p:txBody>
          <a:bodyPr/>
          <a:lstStyle/>
          <a:p>
            <a:pPr>
              <a:spcAft>
                <a:spcPct val="25000"/>
              </a:spcAft>
            </a:pPr>
            <a:r>
              <a:rPr lang="en-US" altLang="en-US" dirty="0"/>
              <a:t>The title of the person responsible for a county page.</a:t>
            </a:r>
          </a:p>
          <a:p>
            <a:pPr>
              <a:spcAft>
                <a:spcPct val="25000"/>
              </a:spcAft>
            </a:pPr>
            <a:r>
              <a:rPr lang="en-US" altLang="en-US" dirty="0"/>
              <a:t>Duties vary from state to state.</a:t>
            </a:r>
          </a:p>
          <a:p>
            <a:pPr>
              <a:spcAft>
                <a:spcPct val="25000"/>
              </a:spcAft>
            </a:pPr>
            <a:r>
              <a:rPr lang="en-US" altLang="en-US" dirty="0"/>
              <a:t>Some states don’t have much information.</a:t>
            </a:r>
          </a:p>
          <a:p>
            <a:pPr>
              <a:spcAft>
                <a:spcPct val="25000"/>
              </a:spcAft>
            </a:pPr>
            <a:r>
              <a:rPr lang="en-US" altLang="en-US" dirty="0"/>
              <a:t>Iowa has “requirements” that results in a richer source of information.</a:t>
            </a:r>
          </a:p>
          <a:p>
            <a:pPr>
              <a:spcAft>
                <a:spcPct val="25000"/>
              </a:spcAft>
            </a:pPr>
            <a:r>
              <a:rPr lang="en-US" altLang="en-US" dirty="0"/>
              <a:t>Twice-yearly reviews.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a:t>GenWeb Special Features</a:t>
            </a:r>
          </a:p>
        </p:txBody>
      </p:sp>
      <p:sp>
        <p:nvSpPr>
          <p:cNvPr id="6147" name="Rectangle 3"/>
          <p:cNvSpPr>
            <a:spLocks noGrp="1" noChangeArrowheads="1"/>
          </p:cNvSpPr>
          <p:nvPr>
            <p:ph idx="1"/>
          </p:nvPr>
        </p:nvSpPr>
        <p:spPr>
          <a:xfrm>
            <a:off x="339725" y="2190750"/>
            <a:ext cx="8229600" cy="4164013"/>
          </a:xfrm>
        </p:spPr>
        <p:txBody>
          <a:bodyPr>
            <a:normAutofit/>
          </a:bodyPr>
          <a:lstStyle/>
          <a:p>
            <a:pPr algn="ctr">
              <a:buFontTx/>
              <a:buNone/>
            </a:pPr>
            <a:r>
              <a:rPr lang="en-US" altLang="en-US" sz="4400" b="1">
                <a:solidFill>
                  <a:srgbClr val="CC3300"/>
                </a:solidFill>
                <a:latin typeface="Book Antiqua" panose="02040602050305030304" pitchFamily="18" charset="0"/>
              </a:rPr>
              <a:t>Iowa Genealogy Boards</a:t>
            </a:r>
          </a:p>
          <a:p>
            <a:pPr algn="ctr">
              <a:buFontTx/>
              <a:buNone/>
            </a:pPr>
            <a:endParaRPr lang="en-US" altLang="en-US" b="1">
              <a:solidFill>
                <a:srgbClr val="CC3300"/>
              </a:solidFill>
              <a:latin typeface="Book Antiqua" panose="02040602050305030304" pitchFamily="18" charset="0"/>
            </a:endParaRPr>
          </a:p>
          <a:p>
            <a:pPr algn="ctr">
              <a:buFontTx/>
              <a:buNone/>
            </a:pPr>
            <a:r>
              <a:rPr lang="en-US" altLang="en-US" sz="4400" b="1">
                <a:solidFill>
                  <a:srgbClr val="CC3300"/>
                </a:solidFill>
                <a:latin typeface="Book Antiqua" panose="02040602050305030304" pitchFamily="18" charset="0"/>
              </a:rPr>
              <a:t>Iowa Special Projects</a:t>
            </a:r>
          </a:p>
          <a:p>
            <a:pPr algn="ctr">
              <a:buFontTx/>
              <a:buNone/>
            </a:pPr>
            <a:endParaRPr lang="en-US" altLang="en-US" b="1">
              <a:solidFill>
                <a:srgbClr val="CC3300"/>
              </a:solidFill>
              <a:latin typeface="Book Antiqua" panose="02040602050305030304" pitchFamily="18" charset="0"/>
            </a:endParaRPr>
          </a:p>
          <a:p>
            <a:pPr algn="ctr">
              <a:buFontTx/>
              <a:buNone/>
            </a:pPr>
            <a:r>
              <a:rPr lang="en-US" altLang="en-US" sz="4400" b="1">
                <a:solidFill>
                  <a:srgbClr val="CC3300"/>
                </a:solidFill>
                <a:latin typeface="Book Antiqua" panose="02040602050305030304" pitchFamily="18" charset="0"/>
              </a:rPr>
              <a:t>USGenWeb Special Projects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left)">
                                      <p:cBhvr>
                                        <p:cTn id="7" dur="1000"/>
                                        <p:tgtEl>
                                          <p:spTgt spid="6147">
                                            <p:txEl>
                                              <p:pRg st="0" end="0"/>
                                            </p:txEl>
                                          </p:spTgt>
                                        </p:tgtEl>
                                      </p:cBhvr>
                                    </p:animEffect>
                                  </p:childTnLst>
                                </p:cTn>
                              </p:par>
                            </p:childTnLst>
                          </p:cTn>
                        </p:par>
                        <p:par>
                          <p:cTn id="8" fill="hold" nodeType="afterGroup">
                            <p:stCondLst>
                              <p:cond delay="1000"/>
                            </p:stCondLst>
                            <p:childTnLst>
                              <p:par>
                                <p:cTn id="9" presetID="22" presetClass="entr" presetSubtype="8" fill="hold" nodeType="afterEffect">
                                  <p:stCondLst>
                                    <p:cond delay="2000"/>
                                  </p:stCondLst>
                                  <p:childTnLst>
                                    <p:set>
                                      <p:cBhvr>
                                        <p:cTn id="10" dur="1" fill="hold">
                                          <p:stCondLst>
                                            <p:cond delay="0"/>
                                          </p:stCondLst>
                                        </p:cTn>
                                        <p:tgtEl>
                                          <p:spTgt spid="6147">
                                            <p:txEl>
                                              <p:pRg st="2" end="2"/>
                                            </p:txEl>
                                          </p:spTgt>
                                        </p:tgtEl>
                                        <p:attrNameLst>
                                          <p:attrName>style.visibility</p:attrName>
                                        </p:attrNameLst>
                                      </p:cBhvr>
                                      <p:to>
                                        <p:strVal val="visible"/>
                                      </p:to>
                                    </p:set>
                                    <p:animEffect transition="in" filter="wipe(left)">
                                      <p:cBhvr>
                                        <p:cTn id="11" dur="1000"/>
                                        <p:tgtEl>
                                          <p:spTgt spid="6147">
                                            <p:txEl>
                                              <p:pRg st="2" end="2"/>
                                            </p:txEl>
                                          </p:spTgt>
                                        </p:tgtEl>
                                      </p:cBhvr>
                                    </p:animEffect>
                                  </p:childTnLst>
                                </p:cTn>
                              </p:par>
                            </p:childTnLst>
                          </p:cTn>
                        </p:par>
                        <p:par>
                          <p:cTn id="12" fill="hold" nodeType="afterGroup">
                            <p:stCondLst>
                              <p:cond delay="4000"/>
                            </p:stCondLst>
                            <p:childTnLst>
                              <p:par>
                                <p:cTn id="13" presetID="22" presetClass="entr" presetSubtype="8" fill="hold" nodeType="afterEffect">
                                  <p:stCondLst>
                                    <p:cond delay="2000"/>
                                  </p:stCondLst>
                                  <p:childTnLst>
                                    <p:set>
                                      <p:cBhvr>
                                        <p:cTn id="14" dur="1" fill="hold">
                                          <p:stCondLst>
                                            <p:cond delay="0"/>
                                          </p:stCondLst>
                                        </p:cTn>
                                        <p:tgtEl>
                                          <p:spTgt spid="6147">
                                            <p:txEl>
                                              <p:pRg st="4" end="4"/>
                                            </p:txEl>
                                          </p:spTgt>
                                        </p:tgtEl>
                                        <p:attrNameLst>
                                          <p:attrName>style.visibility</p:attrName>
                                        </p:attrNameLst>
                                      </p:cBhvr>
                                      <p:to>
                                        <p:strVal val="visible"/>
                                      </p:to>
                                    </p:set>
                                    <p:animEffect transition="in" filter="wipe(left)">
                                      <p:cBhvr>
                                        <p:cTn id="15" dur="1000"/>
                                        <p:tgtEl>
                                          <p:spTgt spid="61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052624" y="256643"/>
            <a:ext cx="7055380" cy="865720"/>
          </a:xfrm>
        </p:spPr>
        <p:txBody>
          <a:bodyPr/>
          <a:lstStyle/>
          <a:p>
            <a:r>
              <a:rPr lang="en-US" altLang="en-US" dirty="0" err="1"/>
              <a:t>IAGenWeb</a:t>
            </a:r>
            <a:r>
              <a:rPr lang="en-US" altLang="en-US" dirty="0"/>
              <a:t> Boards</a:t>
            </a:r>
          </a:p>
        </p:txBody>
      </p:sp>
      <p:pic>
        <p:nvPicPr>
          <p:cNvPr id="7172" name="Picture 4" descr="obit-l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063" y="2520950"/>
            <a:ext cx="1660525" cy="1814513"/>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query-l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4750" y="2533650"/>
            <a:ext cx="1831975" cy="17907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bios-l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2505075"/>
            <a:ext cx="1544638" cy="1847850"/>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docs-l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34150" y="2519363"/>
            <a:ext cx="1944688" cy="1817687"/>
          </a:xfrm>
          <a:prstGeom prst="rect">
            <a:avLst/>
          </a:prstGeom>
          <a:noFill/>
          <a:extLst>
            <a:ext uri="{909E8E84-426E-40DD-AFC4-6F175D3DCCD1}">
              <a14:hiddenFill xmlns:a14="http://schemas.microsoft.com/office/drawing/2010/main">
                <a:solidFill>
                  <a:srgbClr val="FFFFFF"/>
                </a:solidFill>
              </a14:hiddenFill>
            </a:ext>
          </a:extLst>
        </p:spPr>
      </p:pic>
      <p:pic>
        <p:nvPicPr>
          <p:cNvPr id="7177" name="Picture 9" descr="gpp_icon124x107">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19500" y="4705350"/>
            <a:ext cx="1905000" cy="1644650"/>
          </a:xfrm>
          <a:prstGeom prst="rect">
            <a:avLst/>
          </a:prstGeom>
          <a:noFill/>
          <a:extLst>
            <a:ext uri="{909E8E84-426E-40DD-AFC4-6F175D3DCCD1}">
              <a14:hiddenFill xmlns:a14="http://schemas.microsoft.com/office/drawing/2010/main">
                <a:solidFill>
                  <a:srgbClr val="FFFFFF"/>
                </a:solidFill>
              </a14:hiddenFill>
            </a:ext>
          </a:extLst>
        </p:spPr>
      </p:pic>
      <p:sp>
        <p:nvSpPr>
          <p:cNvPr id="7181" name="Text Box 13"/>
          <p:cNvSpPr txBox="1">
            <a:spLocks noChangeArrowheads="1"/>
          </p:cNvSpPr>
          <p:nvPr/>
        </p:nvSpPr>
        <p:spPr bwMode="auto">
          <a:xfrm>
            <a:off x="523875" y="1474788"/>
            <a:ext cx="80962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dirty="0"/>
              <a:t>Researchers can enter their own data</a:t>
            </a:r>
          </a:p>
        </p:txBody>
      </p:sp>
      <p:pic>
        <p:nvPicPr>
          <p:cNvPr id="7182" name="Picture 14" descr="iagw-l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5125" y="228600"/>
            <a:ext cx="1371600" cy="1139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t>      IAGenWeb Special Projects</a:t>
            </a:r>
          </a:p>
        </p:txBody>
      </p:sp>
      <p:pic>
        <p:nvPicPr>
          <p:cNvPr id="13316" name="Picture 4" descr="iafgs-lg">
            <a:hlinkClick r:id="rId3"/>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4638" y="2057400"/>
            <a:ext cx="2562225" cy="1377950"/>
          </a:xfrm>
          <a:prstGeom prst="rect">
            <a:avLst/>
          </a:prstGeom>
          <a:noFill/>
          <a:extLst>
            <a:ext uri="{909E8E84-426E-40DD-AFC4-6F175D3DCCD1}">
              <a14:hiddenFill xmlns:a14="http://schemas.microsoft.com/office/drawing/2010/main">
                <a:solidFill>
                  <a:srgbClr val="FFFFFF"/>
                </a:solidFill>
              </a14:hiddenFill>
            </a:ext>
          </a:extLst>
        </p:spPr>
      </p:pic>
      <p:pic>
        <p:nvPicPr>
          <p:cNvPr id="13317" name="Picture 5" descr="ihplogo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2475" y="2057400"/>
            <a:ext cx="1371600" cy="1347788"/>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gar">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0" y="2057400"/>
            <a:ext cx="855663"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3319" name="Picture 7" descr="IAgwlogo">
            <a:hlinkClick r:id="rId8"/>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8725" y="4343400"/>
            <a:ext cx="20955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iaoldpress3_sm">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2563" y="4306888"/>
            <a:ext cx="1920875" cy="890587"/>
          </a:xfrm>
          <a:prstGeom prst="rect">
            <a:avLst/>
          </a:prstGeom>
          <a:noFill/>
          <a:extLst>
            <a:ext uri="{909E8E84-426E-40DD-AFC4-6F175D3DCCD1}">
              <a14:hiddenFill xmlns:a14="http://schemas.microsoft.com/office/drawing/2010/main">
                <a:solidFill>
                  <a:srgbClr val="FFFFFF"/>
                </a:solidFill>
              </a14:hiddenFill>
            </a:ext>
          </a:extLst>
        </p:spPr>
      </p:pic>
      <p:pic>
        <p:nvPicPr>
          <p:cNvPr id="13321" name="Picture 9" descr="index">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96963" y="5532438"/>
            <a:ext cx="7361237" cy="638175"/>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iaorphanbanner1">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35275" y="4435475"/>
            <a:ext cx="2743200" cy="811213"/>
          </a:xfrm>
          <a:prstGeom prst="rect">
            <a:avLst/>
          </a:prstGeom>
          <a:noFill/>
          <a:extLst>
            <a:ext uri="{909E8E84-426E-40DD-AFC4-6F175D3DCCD1}">
              <a14:hiddenFill xmlns:a14="http://schemas.microsoft.com/office/drawing/2010/main">
                <a:solidFill>
                  <a:srgbClr val="FFFFFF"/>
                </a:solidFill>
              </a14:hiddenFill>
            </a:ext>
          </a:extLst>
        </p:spPr>
      </p:pic>
      <p:pic>
        <p:nvPicPr>
          <p:cNvPr id="13323" name="Picture 11" descr="wpa_175x17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315200" y="2239963"/>
            <a:ext cx="1209675" cy="1209675"/>
          </a:xfrm>
          <a:prstGeom prst="rect">
            <a:avLst/>
          </a:prstGeom>
          <a:noFill/>
          <a:extLst>
            <a:ext uri="{909E8E84-426E-40DD-AFC4-6F175D3DCCD1}">
              <a14:hiddenFill xmlns:a14="http://schemas.microsoft.com/office/drawing/2010/main">
                <a:solidFill>
                  <a:srgbClr val="FFFFFF"/>
                </a:solidFill>
              </a14:hiddenFill>
            </a:ext>
          </a:extLst>
        </p:spPr>
      </p:pic>
      <p:pic>
        <p:nvPicPr>
          <p:cNvPr id="13324" name="Picture 12" descr="iagw-l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4638" y="320675"/>
            <a:ext cx="1279525" cy="1063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343019" y="163769"/>
            <a:ext cx="5929842" cy="1400530"/>
          </a:xfrm>
        </p:spPr>
        <p:txBody>
          <a:bodyPr>
            <a:normAutofit/>
          </a:bodyPr>
          <a:lstStyle/>
          <a:p>
            <a:pPr algn="ctr"/>
            <a:r>
              <a:rPr lang="en-US" altLang="en-US" dirty="0"/>
              <a:t>    </a:t>
            </a:r>
            <a:r>
              <a:rPr lang="en-US" altLang="en-US" dirty="0" err="1" smtClean="0"/>
              <a:t>USGenWeb</a:t>
            </a:r>
            <a:r>
              <a:rPr lang="en-US" altLang="en-US" dirty="0" smtClean="0"/>
              <a:t> </a:t>
            </a:r>
            <a:r>
              <a:rPr lang="en-US" altLang="en-US" dirty="0"/>
              <a:t>Special </a:t>
            </a:r>
            <a:r>
              <a:rPr lang="en-US" altLang="en-US" dirty="0" smtClean="0"/>
              <a:t>Projects</a:t>
            </a:r>
            <a:endParaRPr lang="en-US" altLang="en-US" dirty="0"/>
          </a:p>
        </p:txBody>
      </p:sp>
      <p:pic>
        <p:nvPicPr>
          <p:cNvPr id="23556" name="Picture 4" descr="archives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924" y="2511399"/>
            <a:ext cx="2251075" cy="1462088"/>
          </a:xfrm>
          <a:prstGeom prst="rect">
            <a:avLst/>
          </a:prstGeom>
          <a:noFill/>
          <a:extLst>
            <a:ext uri="{909E8E84-426E-40DD-AFC4-6F175D3DCCD1}">
              <a14:hiddenFill xmlns:a14="http://schemas.microsoft.com/office/drawing/2010/main">
                <a:solidFill>
                  <a:srgbClr val="FFFFFF"/>
                </a:solidFill>
              </a14:hiddenFill>
            </a:ext>
          </a:extLst>
        </p:spPr>
      </p:pic>
      <p:pic>
        <p:nvPicPr>
          <p:cNvPr id="23557" name="Picture 5" descr="iowa-tombston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0528" y="2543505"/>
            <a:ext cx="1774825"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3558" name="Picture 6" descr="USGenWebOL"/>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4638" y="228600"/>
            <a:ext cx="1355725" cy="1371600"/>
          </a:xfrm>
          <a:prstGeom prst="rect">
            <a:avLst/>
          </a:prstGeom>
          <a:noFill/>
          <a:extLst>
            <a:ext uri="{909E8E84-426E-40DD-AFC4-6F175D3DCCD1}">
              <a14:hiddenFill xmlns:a14="http://schemas.microsoft.com/office/drawing/2010/main">
                <a:solidFill>
                  <a:srgbClr val="FFFFFF"/>
                </a:solidFill>
              </a14:hiddenFill>
            </a:ext>
          </a:extLst>
        </p:spPr>
      </p:pic>
      <p:sp>
        <p:nvSpPr>
          <p:cNvPr id="23559" name="Text Box 7"/>
          <p:cNvSpPr txBox="1">
            <a:spLocks noChangeArrowheads="1"/>
          </p:cNvSpPr>
          <p:nvPr/>
        </p:nvSpPr>
        <p:spPr bwMode="auto">
          <a:xfrm>
            <a:off x="1884621" y="1778187"/>
            <a:ext cx="48466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dirty="0"/>
              <a:t>Iowa Related</a:t>
            </a:r>
          </a:p>
        </p:txBody>
      </p:sp>
      <p:pic>
        <p:nvPicPr>
          <p:cNvPr id="23560" name="Picture 8" descr="usgwpfgs">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77462" y="4793087"/>
            <a:ext cx="2249487" cy="1257300"/>
          </a:xfrm>
          <a:prstGeom prst="rect">
            <a:avLst/>
          </a:prstGeom>
          <a:noFill/>
          <a:extLst>
            <a:ext uri="{909E8E84-426E-40DD-AFC4-6F175D3DCCD1}">
              <a14:hiddenFill xmlns:a14="http://schemas.microsoft.com/office/drawing/2010/main">
                <a:solidFill>
                  <a:srgbClr val="FFFFFF"/>
                </a:solidFill>
              </a14:hiddenFill>
            </a:ext>
          </a:extLst>
        </p:spPr>
      </p:pic>
      <p:sp>
        <p:nvSpPr>
          <p:cNvPr id="23561" name="Text Box 9"/>
          <p:cNvSpPr txBox="1">
            <a:spLocks noChangeArrowheads="1"/>
          </p:cNvSpPr>
          <p:nvPr/>
        </p:nvSpPr>
        <p:spPr bwMode="auto">
          <a:xfrm>
            <a:off x="2057400" y="4018149"/>
            <a:ext cx="53038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dirty="0"/>
              <a:t>National</a:t>
            </a:r>
          </a:p>
        </p:txBody>
      </p:sp>
      <p:pic>
        <p:nvPicPr>
          <p:cNvPr id="23562" name="Picture 10" descr="usgwkidz">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60707" y="4793087"/>
            <a:ext cx="2286000" cy="1163638"/>
          </a:xfrm>
          <a:prstGeom prst="rect">
            <a:avLst/>
          </a:prstGeom>
          <a:noFill/>
          <a:extLst>
            <a:ext uri="{909E8E84-426E-40DD-AFC4-6F175D3DCCD1}">
              <a14:hiddenFill xmlns:a14="http://schemas.microsoft.com/office/drawing/2010/main">
                <a:solidFill>
                  <a:srgbClr val="FFFFFF"/>
                </a:solidFill>
              </a14:hiddenFill>
            </a:ext>
          </a:extLst>
        </p:spPr>
      </p:pic>
      <p:pic>
        <p:nvPicPr>
          <p:cNvPr id="23563" name="Picture 11" descr="ppcs-ia">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94951" y="2773643"/>
            <a:ext cx="3567113" cy="822325"/>
          </a:xfrm>
          <a:prstGeom prst="rect">
            <a:avLst/>
          </a:prstGeom>
          <a:noFill/>
          <a:extLst>
            <a:ext uri="{909E8E84-426E-40DD-AFC4-6F175D3DCCD1}">
              <a14:hiddenFill xmlns:a14="http://schemas.microsoft.com/office/drawing/2010/main">
                <a:solidFill>
                  <a:srgbClr val="FFFFFF"/>
                </a:solidFill>
              </a14:hiddenFill>
            </a:ext>
          </a:extLst>
        </p:spPr>
      </p:pic>
      <p:sp>
        <p:nvSpPr>
          <p:cNvPr id="23564" name="Text Box 12"/>
          <p:cNvSpPr txBox="1">
            <a:spLocks noChangeArrowheads="1"/>
          </p:cNvSpPr>
          <p:nvPr/>
        </p:nvSpPr>
        <p:spPr bwMode="auto">
          <a:xfrm>
            <a:off x="2011363" y="6264275"/>
            <a:ext cx="539591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dirty="0">
                <a:hlinkClick r:id="rId14"/>
              </a:rPr>
              <a:t>And More</a:t>
            </a:r>
            <a:endParaRPr lang="en-US" altLang="en-US" sz="3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02362" y="193043"/>
            <a:ext cx="6347713" cy="1320800"/>
          </a:xfrm>
        </p:spPr>
        <p:txBody>
          <a:bodyPr>
            <a:normAutofit/>
          </a:bodyPr>
          <a:lstStyle/>
          <a:p>
            <a:r>
              <a:rPr lang="en-US" altLang="en-US" dirty="0"/>
              <a:t>County Site is Heart of Project</a:t>
            </a:r>
          </a:p>
        </p:txBody>
      </p:sp>
      <p:pic>
        <p:nvPicPr>
          <p:cNvPr id="14340" name="Picture 4" descr="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963" y="1692275"/>
            <a:ext cx="6858000" cy="4197350"/>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9525" y="2514600"/>
            <a:ext cx="5270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9525" y="2057400"/>
            <a:ext cx="5270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4343" name="Picture 7"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8800" y="2057400"/>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8800" y="2514600"/>
            <a:ext cx="5270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4345" name="Picture 9"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9525" y="1692275"/>
            <a:ext cx="528638"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46" name="Picture 10"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8800" y="1692275"/>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47" name="Picture 11"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3675" y="2971800"/>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48" name="Picture 12"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1363" y="2971800"/>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49" name="Picture 13"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8075" y="1692275"/>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50" name="Picture 14"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8075" y="2057400"/>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51" name="Picture 15"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8075" y="2514600"/>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52" name="Picture 16"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68563" y="2971800"/>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53" name="Picture 17"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25763" y="1692275"/>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54" name="Picture 18"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25763" y="2057400"/>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55" name="Picture 19"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25763" y="2514600"/>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56" name="Picture 20"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25763" y="2971800"/>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57" name="Picture 21"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75038" y="1692275"/>
            <a:ext cx="438150" cy="730250"/>
          </a:xfrm>
          <a:prstGeom prst="rect">
            <a:avLst/>
          </a:prstGeom>
          <a:noFill/>
          <a:extLst>
            <a:ext uri="{909E8E84-426E-40DD-AFC4-6F175D3DCCD1}">
              <a14:hiddenFill xmlns:a14="http://schemas.microsoft.com/office/drawing/2010/main">
                <a:solidFill>
                  <a:srgbClr val="FFFFFF"/>
                </a:solidFill>
              </a14:hiddenFill>
            </a:ext>
          </a:extLst>
        </p:spPr>
      </p:pic>
      <p:pic>
        <p:nvPicPr>
          <p:cNvPr id="14358" name="Picture 22"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2963" y="2514600"/>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61" name="Picture 25"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0163" y="1692275"/>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62" name="Picture 26"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32238" y="2057400"/>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63" name="Picture 27"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9438" y="1692275"/>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64" name="Picture 28"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9438" y="2057400"/>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65" name="Picture 29"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7125" y="1692275"/>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66" name="Picture 30"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7125" y="2057400"/>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67" name="Picture 31"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400" y="1692275"/>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68" name="Picture 32"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1692275"/>
            <a:ext cx="438150" cy="639763"/>
          </a:xfrm>
          <a:prstGeom prst="rect">
            <a:avLst/>
          </a:prstGeom>
          <a:noFill/>
          <a:extLst>
            <a:ext uri="{909E8E84-426E-40DD-AFC4-6F175D3DCCD1}">
              <a14:hiddenFill xmlns:a14="http://schemas.microsoft.com/office/drawing/2010/main">
                <a:solidFill>
                  <a:srgbClr val="FFFFFF"/>
                </a:solidFill>
              </a14:hiddenFill>
            </a:ext>
          </a:extLst>
        </p:spPr>
      </p:pic>
      <p:pic>
        <p:nvPicPr>
          <p:cNvPr id="14369" name="Picture 33"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5563" y="1692275"/>
            <a:ext cx="525462" cy="547688"/>
          </a:xfrm>
          <a:prstGeom prst="rect">
            <a:avLst/>
          </a:prstGeom>
          <a:noFill/>
          <a:extLst>
            <a:ext uri="{909E8E84-426E-40DD-AFC4-6F175D3DCCD1}">
              <a14:hiddenFill xmlns:a14="http://schemas.microsoft.com/office/drawing/2010/main">
                <a:solidFill>
                  <a:srgbClr val="FFFFFF"/>
                </a:solidFill>
              </a14:hiddenFill>
            </a:ext>
          </a:extLst>
        </p:spPr>
      </p:pic>
      <p:pic>
        <p:nvPicPr>
          <p:cNvPr id="14370" name="Picture 34"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4325" y="2057400"/>
            <a:ext cx="549275"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71" name="Picture 35"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32238" y="2514600"/>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72" name="Picture 36"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9438" y="2514600"/>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73" name="Picture 37"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1413" y="2513807"/>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74" name="Picture 38"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7500" y="2422525"/>
            <a:ext cx="5270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4375" name="Picture 39"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2332038"/>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76" name="Picture 40"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2239963"/>
            <a:ext cx="525463" cy="639762"/>
          </a:xfrm>
          <a:prstGeom prst="rect">
            <a:avLst/>
          </a:prstGeom>
          <a:noFill/>
          <a:extLst>
            <a:ext uri="{909E8E84-426E-40DD-AFC4-6F175D3DCCD1}">
              <a14:hiddenFill xmlns:a14="http://schemas.microsoft.com/office/drawing/2010/main">
                <a:solidFill>
                  <a:srgbClr val="FFFFFF"/>
                </a:solidFill>
              </a14:hiddenFill>
            </a:ext>
          </a:extLst>
        </p:spPr>
      </p:pic>
      <p:pic>
        <p:nvPicPr>
          <p:cNvPr id="14377" name="Picture 41"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75038" y="2971800"/>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78" name="Picture 42"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32238" y="2971800"/>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79" name="Picture 43"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9438" y="2971800"/>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80" name="Picture 44"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8225" y="2879725"/>
            <a:ext cx="5270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4381" name="Picture 45"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400" y="2879725"/>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82" name="Picture 46"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5675" y="2789238"/>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83" name="Picture 47"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2875" y="2789238"/>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84" name="Picture 48"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0075" y="2789238"/>
            <a:ext cx="525463" cy="547687"/>
          </a:xfrm>
          <a:prstGeom prst="rect">
            <a:avLst/>
          </a:prstGeom>
          <a:noFill/>
          <a:extLst>
            <a:ext uri="{909E8E84-426E-40DD-AFC4-6F175D3DCCD1}">
              <a14:hiddenFill xmlns:a14="http://schemas.microsoft.com/office/drawing/2010/main">
                <a:solidFill>
                  <a:srgbClr val="FFFFFF"/>
                </a:solidFill>
              </a14:hiddenFill>
            </a:ext>
          </a:extLst>
        </p:spPr>
      </p:pic>
      <p:pic>
        <p:nvPicPr>
          <p:cNvPr id="14385" name="Picture 49"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35477" y="3198812"/>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86" name="Picture 50"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97763" y="3611563"/>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87" name="Picture 51"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23125" y="3794125"/>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88" name="Picture 52"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75438" y="4068763"/>
            <a:ext cx="709612" cy="549275"/>
          </a:xfrm>
          <a:prstGeom prst="rect">
            <a:avLst/>
          </a:prstGeom>
          <a:noFill/>
          <a:extLst>
            <a:ext uri="{909E8E84-426E-40DD-AFC4-6F175D3DCCD1}">
              <a14:hiddenFill xmlns:a14="http://schemas.microsoft.com/office/drawing/2010/main">
                <a:solidFill>
                  <a:srgbClr val="FFFFFF"/>
                </a:solidFill>
              </a14:hiddenFill>
            </a:ext>
          </a:extLst>
        </p:spPr>
      </p:pic>
      <p:pic>
        <p:nvPicPr>
          <p:cNvPr id="14389" name="Picture 53"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75438" y="4525963"/>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90" name="Picture 54"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65925" y="4892675"/>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91" name="Picture 55"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5257800"/>
            <a:ext cx="614363" cy="639763"/>
          </a:xfrm>
          <a:prstGeom prst="rect">
            <a:avLst/>
          </a:prstGeom>
          <a:noFill/>
          <a:extLst>
            <a:ext uri="{909E8E84-426E-40DD-AFC4-6F175D3DCCD1}">
              <a14:hiddenFill xmlns:a14="http://schemas.microsoft.com/office/drawing/2010/main">
                <a:solidFill>
                  <a:srgbClr val="FFFFFF"/>
                </a:solidFill>
              </a14:hiddenFill>
            </a:ext>
          </a:extLst>
        </p:spPr>
      </p:pic>
      <p:pic>
        <p:nvPicPr>
          <p:cNvPr id="14392" name="Picture 56"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5165725"/>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93" name="Picture 57"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4800600"/>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94" name="Picture 58"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4708525"/>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95" name="Picture 59"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26163" y="4251325"/>
            <a:ext cx="5270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4396" name="Picture 60"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88088" y="3832225"/>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97" name="Picture 61"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65925" y="3703638"/>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98" name="Picture 62"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3336925"/>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99" name="Picture 63"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8725" y="3246438"/>
            <a:ext cx="525463" cy="547687"/>
          </a:xfrm>
          <a:prstGeom prst="rect">
            <a:avLst/>
          </a:prstGeom>
          <a:noFill/>
          <a:extLst>
            <a:ext uri="{909E8E84-426E-40DD-AFC4-6F175D3DCCD1}">
              <a14:hiddenFill xmlns:a14="http://schemas.microsoft.com/office/drawing/2010/main">
                <a:solidFill>
                  <a:srgbClr val="FFFFFF"/>
                </a:solidFill>
              </a14:hiddenFill>
            </a:ext>
          </a:extLst>
        </p:spPr>
      </p:pic>
      <p:pic>
        <p:nvPicPr>
          <p:cNvPr id="14400" name="Picture 64"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1038" y="3336925"/>
            <a:ext cx="5270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4401" name="Picture 65"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03838" y="3429000"/>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402" name="Picture 66"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1038" y="3886200"/>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403" name="Picture 67"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8475" y="4343400"/>
            <a:ext cx="547688"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404" name="Picture 68"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400" y="4708525"/>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405" name="Picture 69"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400" y="5165725"/>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406" name="Picture 70"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03838" y="3886200"/>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407" name="Picture 71"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4563" y="3429000"/>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408" name="Picture 72"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97363" y="3429000"/>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409" name="Picture 73"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9675" y="3429000"/>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410" name="Picture 74"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92475" y="3429000"/>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411" name="Picture 75"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200" y="3429000"/>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412" name="Picture 76"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03438" y="3336925"/>
            <a:ext cx="617537" cy="549275"/>
          </a:xfrm>
          <a:prstGeom prst="rect">
            <a:avLst/>
          </a:prstGeom>
          <a:noFill/>
          <a:extLst>
            <a:ext uri="{909E8E84-426E-40DD-AFC4-6F175D3DCCD1}">
              <a14:hiddenFill xmlns:a14="http://schemas.microsoft.com/office/drawing/2010/main">
                <a:solidFill>
                  <a:srgbClr val="FFFFFF"/>
                </a:solidFill>
              </a14:hiddenFill>
            </a:ext>
          </a:extLst>
        </p:spPr>
      </p:pic>
      <p:pic>
        <p:nvPicPr>
          <p:cNvPr id="14413" name="Picture 77"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46238" y="34290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414" name="Picture 78"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36725" y="3978275"/>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415" name="Picture 79"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3925" y="3886200"/>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416" name="Picture 80"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200" y="3886200"/>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417" name="Picture 81"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400" y="3886200"/>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418" name="Picture 82"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3886200"/>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419" name="Picture 83"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06875" y="3886200"/>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420" name="Picture 84"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4563" y="3886200"/>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421" name="Picture 85"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1275" y="4343400"/>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422" name="Picture 86"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64075" y="4343400"/>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423" name="Picture 87"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4800" y="4343400"/>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424" name="Picture 88"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4343400"/>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425" name="Picture 89"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400" y="4343400"/>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426" name="Picture 90"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51125" y="4343400"/>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427" name="Picture 91"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8800" y="4343400"/>
            <a:ext cx="822325"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428" name="Picture 92"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7125" y="4708525"/>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429" name="Picture 93"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9925" y="4708525"/>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430" name="Picture 94"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22725" y="4708525"/>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431" name="Picture 95"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5525" y="4708525"/>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432" name="Picture 96"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7838" y="4800600"/>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433" name="Picture 97"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68563" y="4708525"/>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434" name="Picture 98"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0875" y="4708525"/>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435" name="Picture 99"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0875" y="5165725"/>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436" name="Picture 100"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68563" y="5165725"/>
            <a:ext cx="5270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437" name="Picture 101"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7838" y="5165725"/>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438" name="Picture 102"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75038" y="5165725"/>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439" name="Picture 103"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32238" y="5165725"/>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440" name="Picture 104"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9925" y="5165725"/>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441" name="Picture 105"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7125" y="5165725"/>
            <a:ext cx="438150" cy="457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153583" y="569383"/>
            <a:ext cx="6798734" cy="1303867"/>
          </a:xfrm>
        </p:spPr>
        <p:txBody>
          <a:bodyPr/>
          <a:lstStyle/>
          <a:p>
            <a:r>
              <a:rPr lang="en-US" altLang="en-US" dirty="0" smtClean="0"/>
              <a:t> 14 Orphan Counties</a:t>
            </a:r>
            <a:endParaRPr lang="en-US" altLang="en-US" dirty="0"/>
          </a:p>
        </p:txBody>
      </p:sp>
      <p:pic>
        <p:nvPicPr>
          <p:cNvPr id="14340" name="Picture 4" descr="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963" y="1692275"/>
            <a:ext cx="6858000" cy="4197350"/>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9525" y="2514600"/>
            <a:ext cx="5270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9525" y="2057400"/>
            <a:ext cx="5270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4343" name="Picture 7"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8800" y="2057400"/>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8800" y="2514600"/>
            <a:ext cx="5270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4346" name="Picture 10"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8800" y="1692275"/>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47" name="Picture 11"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3675" y="2971800"/>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49" name="Picture 13"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8075" y="1692275"/>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50" name="Picture 14"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8075" y="2057400"/>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51" name="Picture 15"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8075" y="2514600"/>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54" name="Picture 18"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25763" y="2057400"/>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55" name="Picture 19"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25763" y="2514600"/>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56" name="Picture 20"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25763" y="2971800"/>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57" name="Picture 21"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75038" y="1692275"/>
            <a:ext cx="438150" cy="730250"/>
          </a:xfrm>
          <a:prstGeom prst="rect">
            <a:avLst/>
          </a:prstGeom>
          <a:noFill/>
          <a:extLst>
            <a:ext uri="{909E8E84-426E-40DD-AFC4-6F175D3DCCD1}">
              <a14:hiddenFill xmlns:a14="http://schemas.microsoft.com/office/drawing/2010/main">
                <a:solidFill>
                  <a:srgbClr val="FFFFFF"/>
                </a:solidFill>
              </a14:hiddenFill>
            </a:ext>
          </a:extLst>
        </p:spPr>
      </p:pic>
      <p:pic>
        <p:nvPicPr>
          <p:cNvPr id="14358" name="Picture 22"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2963" y="2514600"/>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61" name="Picture 25"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0163" y="1692275"/>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62" name="Picture 26"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32238" y="2057400"/>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63" name="Picture 27"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9438" y="1692275"/>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64" name="Picture 28"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9438" y="2057400"/>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65" name="Picture 29"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7125" y="1692275"/>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66" name="Picture 30"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7125" y="2057400"/>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67" name="Picture 31"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400" y="1692275"/>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68" name="Picture 32"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1692275"/>
            <a:ext cx="438150" cy="639763"/>
          </a:xfrm>
          <a:prstGeom prst="rect">
            <a:avLst/>
          </a:prstGeom>
          <a:noFill/>
          <a:extLst>
            <a:ext uri="{909E8E84-426E-40DD-AFC4-6F175D3DCCD1}">
              <a14:hiddenFill xmlns:a14="http://schemas.microsoft.com/office/drawing/2010/main">
                <a:solidFill>
                  <a:srgbClr val="FFFFFF"/>
                </a:solidFill>
              </a14:hiddenFill>
            </a:ext>
          </a:extLst>
        </p:spPr>
      </p:pic>
      <p:pic>
        <p:nvPicPr>
          <p:cNvPr id="14369" name="Picture 33"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5563" y="1692275"/>
            <a:ext cx="525462" cy="547688"/>
          </a:xfrm>
          <a:prstGeom prst="rect">
            <a:avLst/>
          </a:prstGeom>
          <a:noFill/>
          <a:extLst>
            <a:ext uri="{909E8E84-426E-40DD-AFC4-6F175D3DCCD1}">
              <a14:hiddenFill xmlns:a14="http://schemas.microsoft.com/office/drawing/2010/main">
                <a:solidFill>
                  <a:srgbClr val="FFFFFF"/>
                </a:solidFill>
              </a14:hiddenFill>
            </a:ext>
          </a:extLst>
        </p:spPr>
      </p:pic>
      <p:pic>
        <p:nvPicPr>
          <p:cNvPr id="14370" name="Picture 34"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4325" y="2057400"/>
            <a:ext cx="549275"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71" name="Picture 35"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32238" y="2514600"/>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72" name="Picture 36"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9438" y="2514600"/>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73" name="Picture 37"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1413" y="2513807"/>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74" name="Picture 38"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7500" y="2422525"/>
            <a:ext cx="5270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4375" name="Picture 39"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2332038"/>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76" name="Picture 40"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2239963"/>
            <a:ext cx="525463" cy="639762"/>
          </a:xfrm>
          <a:prstGeom prst="rect">
            <a:avLst/>
          </a:prstGeom>
          <a:noFill/>
          <a:extLst>
            <a:ext uri="{909E8E84-426E-40DD-AFC4-6F175D3DCCD1}">
              <a14:hiddenFill xmlns:a14="http://schemas.microsoft.com/office/drawing/2010/main">
                <a:solidFill>
                  <a:srgbClr val="FFFFFF"/>
                </a:solidFill>
              </a14:hiddenFill>
            </a:ext>
          </a:extLst>
        </p:spPr>
      </p:pic>
      <p:pic>
        <p:nvPicPr>
          <p:cNvPr id="14377" name="Picture 41"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75038" y="2933556"/>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78" name="Picture 42"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32238" y="2971800"/>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79" name="Picture 43"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9438" y="2971800"/>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80" name="Picture 44"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8225" y="2879725"/>
            <a:ext cx="5270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4381" name="Picture 45"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400" y="2879725"/>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82" name="Picture 46"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5675" y="2789238"/>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83" name="Picture 47"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2875" y="2789238"/>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84" name="Picture 48"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0075" y="2789238"/>
            <a:ext cx="525463" cy="547687"/>
          </a:xfrm>
          <a:prstGeom prst="rect">
            <a:avLst/>
          </a:prstGeom>
          <a:noFill/>
          <a:extLst>
            <a:ext uri="{909E8E84-426E-40DD-AFC4-6F175D3DCCD1}">
              <a14:hiddenFill xmlns:a14="http://schemas.microsoft.com/office/drawing/2010/main">
                <a:solidFill>
                  <a:srgbClr val="FFFFFF"/>
                </a:solidFill>
              </a14:hiddenFill>
            </a:ext>
          </a:extLst>
        </p:spPr>
      </p:pic>
      <p:pic>
        <p:nvPicPr>
          <p:cNvPr id="14386" name="Picture 50"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5049" y="3571226"/>
            <a:ext cx="365125" cy="381000"/>
          </a:xfrm>
          <a:prstGeom prst="rect">
            <a:avLst/>
          </a:prstGeom>
          <a:noFill/>
          <a:extLst>
            <a:ext uri="{909E8E84-426E-40DD-AFC4-6F175D3DCCD1}">
              <a14:hiddenFill xmlns:a14="http://schemas.microsoft.com/office/drawing/2010/main">
                <a:solidFill>
                  <a:srgbClr val="FFFFFF"/>
                </a:solidFill>
              </a14:hiddenFill>
            </a:ext>
          </a:extLst>
        </p:spPr>
      </p:pic>
      <p:pic>
        <p:nvPicPr>
          <p:cNvPr id="14388" name="Picture 52"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75438" y="4068763"/>
            <a:ext cx="709612" cy="549275"/>
          </a:xfrm>
          <a:prstGeom prst="rect">
            <a:avLst/>
          </a:prstGeom>
          <a:noFill/>
          <a:extLst>
            <a:ext uri="{909E8E84-426E-40DD-AFC4-6F175D3DCCD1}">
              <a14:hiddenFill xmlns:a14="http://schemas.microsoft.com/office/drawing/2010/main">
                <a:solidFill>
                  <a:srgbClr val="FFFFFF"/>
                </a:solidFill>
              </a14:hiddenFill>
            </a:ext>
          </a:extLst>
        </p:spPr>
      </p:pic>
      <p:pic>
        <p:nvPicPr>
          <p:cNvPr id="14389" name="Picture 53"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75438" y="4525963"/>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90" name="Picture 54"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65925" y="4892675"/>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92" name="Picture 56"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5165725"/>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93" name="Picture 57"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4800600"/>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94" name="Picture 58"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4708525"/>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95" name="Picture 59"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26163" y="4251325"/>
            <a:ext cx="5270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4396" name="Picture 60"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8238" y="3886200"/>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97" name="Picture 61"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65925" y="3703638"/>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99" name="Picture 63"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8725" y="3246438"/>
            <a:ext cx="525463" cy="547687"/>
          </a:xfrm>
          <a:prstGeom prst="rect">
            <a:avLst/>
          </a:prstGeom>
          <a:noFill/>
          <a:extLst>
            <a:ext uri="{909E8E84-426E-40DD-AFC4-6F175D3DCCD1}">
              <a14:hiddenFill xmlns:a14="http://schemas.microsoft.com/office/drawing/2010/main">
                <a:solidFill>
                  <a:srgbClr val="FFFFFF"/>
                </a:solidFill>
              </a14:hiddenFill>
            </a:ext>
          </a:extLst>
        </p:spPr>
      </p:pic>
      <p:pic>
        <p:nvPicPr>
          <p:cNvPr id="14400" name="Picture 64"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1038" y="3336925"/>
            <a:ext cx="5270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4401" name="Picture 65"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03838" y="3429000"/>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402" name="Picture 66"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1038" y="3886200"/>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403" name="Picture 67"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8475" y="4343400"/>
            <a:ext cx="547688"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404" name="Picture 68"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400" y="4708525"/>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405" name="Picture 69"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400" y="5165725"/>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407" name="Picture 71"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4563" y="3429000"/>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408" name="Picture 72"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97363" y="3429000"/>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409" name="Picture 73"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9675" y="3429000"/>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412" name="Picture 76"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03438" y="3336925"/>
            <a:ext cx="617537" cy="549275"/>
          </a:xfrm>
          <a:prstGeom prst="rect">
            <a:avLst/>
          </a:prstGeom>
          <a:noFill/>
          <a:extLst>
            <a:ext uri="{909E8E84-426E-40DD-AFC4-6F175D3DCCD1}">
              <a14:hiddenFill xmlns:a14="http://schemas.microsoft.com/office/drawing/2010/main">
                <a:solidFill>
                  <a:srgbClr val="FFFFFF"/>
                </a:solidFill>
              </a14:hiddenFill>
            </a:ext>
          </a:extLst>
        </p:spPr>
      </p:pic>
      <p:pic>
        <p:nvPicPr>
          <p:cNvPr id="14413" name="Picture 77"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46238" y="34290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414" name="Picture 78"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36725" y="3978275"/>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415" name="Picture 79"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3925" y="3886200"/>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416" name="Picture 80"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200" y="3886200"/>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417" name="Picture 81"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400" y="3886200"/>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418" name="Picture 82"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3886200"/>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419" name="Picture 83"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06875" y="3886200"/>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420" name="Picture 84"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4563" y="3886200"/>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422" name="Picture 86"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64075" y="4343400"/>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423" name="Picture 87"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4800" y="4343400"/>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424" name="Picture 88"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4343400"/>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425" name="Picture 89"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400" y="4343400"/>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426" name="Picture 90"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51125" y="4343400"/>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428" name="Picture 92"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7125" y="4708525"/>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429" name="Picture 93"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9925" y="4708525"/>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430" name="Picture 94"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22725" y="4708525"/>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431" name="Picture 95"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5525" y="4708525"/>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433" name="Picture 97"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68563" y="4708525"/>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434" name="Picture 98"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0875" y="4708525"/>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435" name="Picture 99"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0875" y="5165725"/>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436" name="Picture 100"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68563" y="5165725"/>
            <a:ext cx="5270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437" name="Picture 101"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7838" y="5165725"/>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438" name="Picture 102"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75038" y="5165725"/>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439" name="Picture 103"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32238" y="5165725"/>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440" name="Picture 104"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9925" y="5165725"/>
            <a:ext cx="43815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441" name="Picture 105" descr="MCj033588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7125" y="5165725"/>
            <a:ext cx="43815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7592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2" name="TextBox 11"/>
          <p:cNvSpPr txBox="1"/>
          <p:nvPr/>
        </p:nvSpPr>
        <p:spPr>
          <a:xfrm>
            <a:off x="4200509" y="436018"/>
            <a:ext cx="1463024" cy="369332"/>
          </a:xfrm>
          <a:prstGeom prst="rect">
            <a:avLst/>
          </a:prstGeom>
          <a:noFill/>
        </p:spPr>
        <p:txBody>
          <a:bodyPr wrap="square" rtlCol="0">
            <a:spAutoFit/>
          </a:bodyPr>
          <a:lstStyle/>
          <a:p>
            <a:pPr algn="ctr"/>
            <a:r>
              <a:rPr lang="en-US" dirty="0" err="1" smtClean="0"/>
              <a:t>IaGenWeb</a:t>
            </a:r>
            <a:endParaRPr lang="en-US" dirty="0"/>
          </a:p>
        </p:txBody>
      </p:sp>
      <p:pic>
        <p:nvPicPr>
          <p:cNvPr id="59418" name="Picture 26" descr="spac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59424" name="Picture 32" descr="spac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30" y="190500"/>
            <a:ext cx="5273009" cy="6323491"/>
          </a:xfrm>
          <a:prstGeom prst="rect">
            <a:avLst/>
          </a:prstGeom>
        </p:spPr>
      </p:pic>
    </p:spTree>
    <p:extLst>
      <p:ext uri="{BB962C8B-B14F-4D97-AF65-F5344CB8AC3E}">
        <p14:creationId xmlns:p14="http://schemas.microsoft.com/office/powerpoint/2010/main" val="13046570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33575" y="-228600"/>
            <a:ext cx="13011150" cy="7315200"/>
          </a:xfrm>
          <a:prstGeom prst="rect">
            <a:avLst/>
          </a:prstGeom>
        </p:spPr>
      </p:pic>
    </p:spTree>
    <p:extLst>
      <p:ext uri="{BB962C8B-B14F-4D97-AF65-F5344CB8AC3E}">
        <p14:creationId xmlns:p14="http://schemas.microsoft.com/office/powerpoint/2010/main" val="9114443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a:t>How Can You Participate?</a:t>
            </a:r>
          </a:p>
        </p:txBody>
      </p:sp>
      <p:sp>
        <p:nvSpPr>
          <p:cNvPr id="26627" name="Rectangle 3"/>
          <p:cNvSpPr>
            <a:spLocks noGrp="1" noChangeArrowheads="1"/>
          </p:cNvSpPr>
          <p:nvPr>
            <p:ph idx="1"/>
          </p:nvPr>
        </p:nvSpPr>
        <p:spPr/>
        <p:txBody>
          <a:bodyPr/>
          <a:lstStyle/>
          <a:p>
            <a:pPr>
              <a:lnSpc>
                <a:spcPct val="90000"/>
              </a:lnSpc>
            </a:pPr>
            <a:r>
              <a:rPr lang="en-US" altLang="en-US" dirty="0"/>
              <a:t>Contribute material to the </a:t>
            </a:r>
            <a:r>
              <a:rPr lang="en-US" altLang="en-US" dirty="0">
                <a:hlinkClick r:id="rId3"/>
              </a:rPr>
              <a:t>boards</a:t>
            </a:r>
            <a:r>
              <a:rPr lang="en-US" altLang="en-US" dirty="0"/>
              <a:t> – searchable state wide. </a:t>
            </a:r>
          </a:p>
          <a:p>
            <a:pPr>
              <a:lnSpc>
                <a:spcPct val="90000"/>
              </a:lnSpc>
            </a:pPr>
            <a:r>
              <a:rPr lang="en-US" altLang="en-US" dirty="0"/>
              <a:t>Contribute material to the </a:t>
            </a:r>
            <a:r>
              <a:rPr lang="en-US" altLang="en-US" dirty="0">
                <a:hlinkClick r:id="rId4"/>
              </a:rPr>
              <a:t>GPP</a:t>
            </a:r>
            <a:r>
              <a:rPr lang="en-US" altLang="en-US" dirty="0"/>
              <a:t> – searchable state wide.</a:t>
            </a:r>
          </a:p>
          <a:p>
            <a:pPr algn="ctr">
              <a:lnSpc>
                <a:spcPct val="90000"/>
              </a:lnSpc>
              <a:buFontTx/>
              <a:buNone/>
            </a:pPr>
            <a:r>
              <a:rPr lang="en-US" altLang="en-US" dirty="0">
                <a:hlinkClick r:id="rId5"/>
              </a:rPr>
              <a:t>Join our Team</a:t>
            </a:r>
            <a:endParaRPr lang="en-US" altLang="en-US" dirty="0"/>
          </a:p>
          <a:p>
            <a:pPr>
              <a:lnSpc>
                <a:spcPct val="90000"/>
              </a:lnSpc>
            </a:pPr>
            <a:r>
              <a:rPr lang="en-US" altLang="en-US" dirty="0"/>
              <a:t>Transcribe historical materials or vital records.</a:t>
            </a:r>
          </a:p>
          <a:p>
            <a:pPr>
              <a:lnSpc>
                <a:spcPct val="90000"/>
              </a:lnSpc>
            </a:pPr>
            <a:r>
              <a:rPr lang="en-US" altLang="en-US" dirty="0"/>
              <a:t>Become a  County Coordinator or an  assistant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50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wipe(left)">
                                      <p:cBhvr>
                                        <p:cTn id="7" dur="1000"/>
                                        <p:tgtEl>
                                          <p:spTgt spid="266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150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wipe(left)">
                                      <p:cBhvr>
                                        <p:cTn id="12" dur="1000"/>
                                        <p:tgtEl>
                                          <p:spTgt spid="266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150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wipe(left)">
                                      <p:cBhvr>
                                        <p:cTn id="17" dur="1000"/>
                                        <p:tgtEl>
                                          <p:spTgt spid="26627">
                                            <p:txEl>
                                              <p:pRg st="2" end="2"/>
                                            </p:txEl>
                                          </p:spTgt>
                                        </p:tgtEl>
                                      </p:cBhvr>
                                    </p:animEffect>
                                  </p:childTnLst>
                                </p:cTn>
                              </p:par>
                            </p:childTnLst>
                          </p:cTn>
                        </p:par>
                        <p:par>
                          <p:cTn id="18" fill="hold" nodeType="afterGroup">
                            <p:stCondLst>
                              <p:cond delay="2500"/>
                            </p:stCondLst>
                            <p:childTnLst>
                              <p:par>
                                <p:cTn id="19" presetID="22" presetClass="entr" presetSubtype="8" fill="hold" nodeType="afterEffect">
                                  <p:stCondLst>
                                    <p:cond delay="1500"/>
                                  </p:stCondLst>
                                  <p:childTnLst>
                                    <p:set>
                                      <p:cBhvr>
                                        <p:cTn id="20" dur="1" fill="hold">
                                          <p:stCondLst>
                                            <p:cond delay="0"/>
                                          </p:stCondLst>
                                        </p:cTn>
                                        <p:tgtEl>
                                          <p:spTgt spid="26627">
                                            <p:txEl>
                                              <p:pRg st="3" end="3"/>
                                            </p:txEl>
                                          </p:spTgt>
                                        </p:tgtEl>
                                        <p:attrNameLst>
                                          <p:attrName>style.visibility</p:attrName>
                                        </p:attrNameLst>
                                      </p:cBhvr>
                                      <p:to>
                                        <p:strVal val="visible"/>
                                      </p:to>
                                    </p:set>
                                    <p:animEffect transition="in" filter="wipe(left)">
                                      <p:cBhvr>
                                        <p:cTn id="21" dur="1000"/>
                                        <p:tgtEl>
                                          <p:spTgt spid="26627">
                                            <p:txEl>
                                              <p:pRg st="3" end="3"/>
                                            </p:txEl>
                                          </p:spTgt>
                                        </p:tgtEl>
                                      </p:cBhvr>
                                    </p:animEffect>
                                  </p:childTnLst>
                                </p:cTn>
                              </p:par>
                            </p:childTnLst>
                          </p:cTn>
                        </p:par>
                        <p:par>
                          <p:cTn id="22" fill="hold" nodeType="afterGroup">
                            <p:stCondLst>
                              <p:cond delay="5000"/>
                            </p:stCondLst>
                            <p:childTnLst>
                              <p:par>
                                <p:cTn id="23" presetID="22" presetClass="entr" presetSubtype="8" fill="hold" nodeType="afterEffect">
                                  <p:stCondLst>
                                    <p:cond delay="1500"/>
                                  </p:stCondLst>
                                  <p:childTnLst>
                                    <p:set>
                                      <p:cBhvr>
                                        <p:cTn id="24" dur="1" fill="hold">
                                          <p:stCondLst>
                                            <p:cond delay="0"/>
                                          </p:stCondLst>
                                        </p:cTn>
                                        <p:tgtEl>
                                          <p:spTgt spid="26627">
                                            <p:txEl>
                                              <p:pRg st="4" end="4"/>
                                            </p:txEl>
                                          </p:spTgt>
                                        </p:tgtEl>
                                        <p:attrNameLst>
                                          <p:attrName>style.visibility</p:attrName>
                                        </p:attrNameLst>
                                      </p:cBhvr>
                                      <p:to>
                                        <p:strVal val="visible"/>
                                      </p:to>
                                    </p:set>
                                    <p:animEffect transition="in" filter="wipe(left)">
                                      <p:cBhvr>
                                        <p:cTn id="25" dur="1000"/>
                                        <p:tgtEl>
                                          <p:spTgt spid="26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28600"/>
            <a:ext cx="8229600" cy="639763"/>
          </a:xfrm>
        </p:spPr>
        <p:txBody>
          <a:bodyPr/>
          <a:lstStyle/>
          <a:p>
            <a:r>
              <a:rPr lang="en-US" altLang="en-US" sz="3200"/>
              <a:t>Contribute to the Boards</a:t>
            </a:r>
          </a:p>
        </p:txBody>
      </p:sp>
      <p:pic>
        <p:nvPicPr>
          <p:cNvPr id="36868" name="Picture 4" descr="Boards-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838" y="868363"/>
            <a:ext cx="7620000" cy="5715000"/>
          </a:xfrm>
          <a:prstGeom prst="rect">
            <a:avLst/>
          </a:prstGeom>
          <a:noFill/>
          <a:extLst>
            <a:ext uri="{909E8E84-426E-40DD-AFC4-6F175D3DCCD1}">
              <a14:hiddenFill xmlns:a14="http://schemas.microsoft.com/office/drawing/2010/main">
                <a:solidFill>
                  <a:srgbClr val="FFFFFF"/>
                </a:solidFill>
              </a14:hiddenFill>
            </a:ext>
          </a:extLst>
        </p:spPr>
      </p:pic>
      <p:grpSp>
        <p:nvGrpSpPr>
          <p:cNvPr id="36871" name="Group 7"/>
          <p:cNvGrpSpPr>
            <a:grpSpLocks/>
          </p:cNvGrpSpPr>
          <p:nvPr/>
        </p:nvGrpSpPr>
        <p:grpSpPr bwMode="auto">
          <a:xfrm>
            <a:off x="639763" y="4525963"/>
            <a:ext cx="2011362" cy="915987"/>
            <a:chOff x="403" y="2851"/>
            <a:chExt cx="1267" cy="577"/>
          </a:xfrm>
        </p:grpSpPr>
        <p:sp>
          <p:nvSpPr>
            <p:cNvPr id="36869" name="Text Box 5"/>
            <p:cNvSpPr txBox="1">
              <a:spLocks noChangeArrowheads="1"/>
            </p:cNvSpPr>
            <p:nvPr/>
          </p:nvSpPr>
          <p:spPr bwMode="auto">
            <a:xfrm>
              <a:off x="403" y="3197"/>
              <a:ext cx="103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To Post</a:t>
              </a:r>
            </a:p>
          </p:txBody>
        </p:sp>
        <p:sp>
          <p:nvSpPr>
            <p:cNvPr id="36870" name="Line 6"/>
            <p:cNvSpPr>
              <a:spLocks noChangeShapeType="1"/>
            </p:cNvSpPr>
            <p:nvPr/>
          </p:nvSpPr>
          <p:spPr bwMode="auto">
            <a:xfrm flipV="1">
              <a:off x="749" y="2851"/>
              <a:ext cx="921" cy="34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874" name="Group 10"/>
          <p:cNvGrpSpPr>
            <a:grpSpLocks/>
          </p:cNvGrpSpPr>
          <p:nvPr/>
        </p:nvGrpSpPr>
        <p:grpSpPr bwMode="auto">
          <a:xfrm>
            <a:off x="5303838" y="3246438"/>
            <a:ext cx="3290887" cy="547687"/>
            <a:chOff x="3341" y="2045"/>
            <a:chExt cx="2073" cy="345"/>
          </a:xfrm>
        </p:grpSpPr>
        <p:sp>
          <p:nvSpPr>
            <p:cNvPr id="36872" name="Text Box 8"/>
            <p:cNvSpPr txBox="1">
              <a:spLocks noChangeArrowheads="1"/>
            </p:cNvSpPr>
            <p:nvPr/>
          </p:nvSpPr>
          <p:spPr bwMode="auto">
            <a:xfrm>
              <a:off x="4090" y="2045"/>
              <a:ext cx="1324" cy="2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Search for a name</a:t>
              </a:r>
            </a:p>
          </p:txBody>
        </p:sp>
        <p:sp>
          <p:nvSpPr>
            <p:cNvPr id="36873" name="Line 9"/>
            <p:cNvSpPr>
              <a:spLocks noChangeShapeType="1"/>
            </p:cNvSpPr>
            <p:nvPr/>
          </p:nvSpPr>
          <p:spPr bwMode="auto">
            <a:xfrm flipH="1">
              <a:off x="3341" y="2160"/>
              <a:ext cx="806" cy="23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36874"/>
                                        </p:tgtEl>
                                        <p:attrNameLst>
                                          <p:attrName>style.visibility</p:attrName>
                                        </p:attrNameLst>
                                      </p:cBhvr>
                                      <p:to>
                                        <p:strVal val="visible"/>
                                      </p:to>
                                    </p:set>
                                    <p:animEffect transition="in" filter="wipe(right)">
                                      <p:cBhvr>
                                        <p:cTn id="7" dur="1000"/>
                                        <p:tgtEl>
                                          <p:spTgt spid="36874"/>
                                        </p:tgtEl>
                                      </p:cBhvr>
                                    </p:animEffect>
                                  </p:childTnLst>
                                </p:cTn>
                              </p:par>
                            </p:childTnLst>
                          </p:cTn>
                        </p:par>
                        <p:par>
                          <p:cTn id="8" fill="hold" nodeType="afterGroup">
                            <p:stCondLst>
                              <p:cond delay="1000"/>
                            </p:stCondLst>
                            <p:childTnLst>
                              <p:par>
                                <p:cTn id="9" presetID="22" presetClass="entr" presetSubtype="8" fill="hold" nodeType="afterEffect">
                                  <p:stCondLst>
                                    <p:cond delay="3000"/>
                                  </p:stCondLst>
                                  <p:childTnLst>
                                    <p:set>
                                      <p:cBhvr>
                                        <p:cTn id="10" dur="1" fill="hold">
                                          <p:stCondLst>
                                            <p:cond delay="0"/>
                                          </p:stCondLst>
                                        </p:cTn>
                                        <p:tgtEl>
                                          <p:spTgt spid="36871"/>
                                        </p:tgtEl>
                                        <p:attrNameLst>
                                          <p:attrName>style.visibility</p:attrName>
                                        </p:attrNameLst>
                                      </p:cBhvr>
                                      <p:to>
                                        <p:strVal val="visible"/>
                                      </p:to>
                                    </p:set>
                                    <p:animEffect transition="in" filter="wipe(left)">
                                      <p:cBhvr>
                                        <p:cTn id="11" dur="1000"/>
                                        <p:tgtEl>
                                          <p:spTgt spid="36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5" name="Picture 5" descr="Post-ob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3588" y="4763"/>
            <a:ext cx="5076825" cy="6848475"/>
          </a:xfrm>
          <a:prstGeom prst="rect">
            <a:avLst/>
          </a:prstGeom>
          <a:noFill/>
          <a:extLst>
            <a:ext uri="{909E8E84-426E-40DD-AFC4-6F175D3DCCD1}">
              <a14:hiddenFill xmlns:a14="http://schemas.microsoft.com/office/drawing/2010/main">
                <a:solidFill>
                  <a:srgbClr val="FFFFFF"/>
                </a:solidFill>
              </a14:hiddenFill>
            </a:ext>
          </a:extLst>
        </p:spPr>
      </p:pic>
      <p:grpSp>
        <p:nvGrpSpPr>
          <p:cNvPr id="35855" name="Group 15"/>
          <p:cNvGrpSpPr>
            <a:grpSpLocks/>
          </p:cNvGrpSpPr>
          <p:nvPr/>
        </p:nvGrpSpPr>
        <p:grpSpPr bwMode="auto">
          <a:xfrm>
            <a:off x="182563" y="4708525"/>
            <a:ext cx="2560637" cy="581025"/>
            <a:chOff x="115" y="2966"/>
            <a:chExt cx="1613" cy="366"/>
          </a:xfrm>
        </p:grpSpPr>
        <p:sp>
          <p:nvSpPr>
            <p:cNvPr id="35846" name="Text Box 6"/>
            <p:cNvSpPr txBox="1">
              <a:spLocks noChangeArrowheads="1"/>
            </p:cNvSpPr>
            <p:nvPr/>
          </p:nvSpPr>
          <p:spPr bwMode="auto">
            <a:xfrm>
              <a:off x="115" y="2966"/>
              <a:ext cx="1556" cy="36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Add a link to a biography, photo, etc.</a:t>
              </a:r>
            </a:p>
          </p:txBody>
        </p:sp>
        <p:sp>
          <p:nvSpPr>
            <p:cNvPr id="35847" name="Line 7"/>
            <p:cNvSpPr>
              <a:spLocks noChangeShapeType="1"/>
            </p:cNvSpPr>
            <p:nvPr/>
          </p:nvSpPr>
          <p:spPr bwMode="auto">
            <a:xfrm flipV="1">
              <a:off x="1152" y="3024"/>
              <a:ext cx="576" cy="5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48" name="Line 8"/>
            <p:cNvSpPr>
              <a:spLocks noChangeShapeType="1"/>
            </p:cNvSpPr>
            <p:nvPr/>
          </p:nvSpPr>
          <p:spPr bwMode="auto">
            <a:xfrm>
              <a:off x="1152" y="3082"/>
              <a:ext cx="576" cy="1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856" name="Group 16"/>
          <p:cNvGrpSpPr>
            <a:grpSpLocks/>
          </p:cNvGrpSpPr>
          <p:nvPr/>
        </p:nvGrpSpPr>
        <p:grpSpPr bwMode="auto">
          <a:xfrm>
            <a:off x="6308725" y="5075238"/>
            <a:ext cx="2562225" cy="1004887"/>
            <a:chOff x="3974" y="3197"/>
            <a:chExt cx="1614" cy="633"/>
          </a:xfrm>
        </p:grpSpPr>
        <p:sp>
          <p:nvSpPr>
            <p:cNvPr id="35849" name="Text Box 9"/>
            <p:cNvSpPr txBox="1">
              <a:spLocks noChangeArrowheads="1"/>
            </p:cNvSpPr>
            <p:nvPr/>
          </p:nvSpPr>
          <p:spPr bwMode="auto">
            <a:xfrm>
              <a:off x="4205" y="3197"/>
              <a:ext cx="1383" cy="5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This feature is to prevent spam on the boards.</a:t>
              </a:r>
            </a:p>
          </p:txBody>
        </p:sp>
        <p:sp>
          <p:nvSpPr>
            <p:cNvPr id="35850" name="Line 10"/>
            <p:cNvSpPr>
              <a:spLocks noChangeShapeType="1"/>
            </p:cNvSpPr>
            <p:nvPr/>
          </p:nvSpPr>
          <p:spPr bwMode="auto">
            <a:xfrm flipH="1">
              <a:off x="3974" y="3312"/>
              <a:ext cx="288" cy="51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5851" name="Text Box 11"/>
          <p:cNvSpPr txBox="1">
            <a:spLocks noChangeArrowheads="1"/>
          </p:cNvSpPr>
          <p:nvPr/>
        </p:nvSpPr>
        <p:spPr bwMode="auto">
          <a:xfrm>
            <a:off x="6492875" y="6264275"/>
            <a:ext cx="19192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grpSp>
        <p:nvGrpSpPr>
          <p:cNvPr id="35857" name="Group 17"/>
          <p:cNvGrpSpPr>
            <a:grpSpLocks/>
          </p:cNvGrpSpPr>
          <p:nvPr/>
        </p:nvGrpSpPr>
        <p:grpSpPr bwMode="auto">
          <a:xfrm>
            <a:off x="4389438" y="6216650"/>
            <a:ext cx="4572000" cy="504825"/>
            <a:chOff x="2765" y="3916"/>
            <a:chExt cx="2880" cy="318"/>
          </a:xfrm>
        </p:grpSpPr>
        <p:sp>
          <p:nvSpPr>
            <p:cNvPr id="35852" name="Text Box 12"/>
            <p:cNvSpPr txBox="1">
              <a:spLocks noChangeArrowheads="1"/>
            </p:cNvSpPr>
            <p:nvPr/>
          </p:nvSpPr>
          <p:spPr bwMode="auto">
            <a:xfrm>
              <a:off x="4147" y="3916"/>
              <a:ext cx="1498" cy="2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t>Click to post or preview</a:t>
              </a:r>
            </a:p>
          </p:txBody>
        </p:sp>
        <p:sp>
          <p:nvSpPr>
            <p:cNvPr id="35853" name="Line 13"/>
            <p:cNvSpPr>
              <a:spLocks noChangeShapeType="1"/>
            </p:cNvSpPr>
            <p:nvPr/>
          </p:nvSpPr>
          <p:spPr bwMode="auto">
            <a:xfrm flipH="1">
              <a:off x="3629" y="4061"/>
              <a:ext cx="576" cy="17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4" name="Line 14"/>
            <p:cNvSpPr>
              <a:spLocks noChangeShapeType="1"/>
            </p:cNvSpPr>
            <p:nvPr/>
          </p:nvSpPr>
          <p:spPr bwMode="auto">
            <a:xfrm flipH="1">
              <a:off x="2765" y="4061"/>
              <a:ext cx="1440" cy="11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5855"/>
                                        </p:tgtEl>
                                        <p:attrNameLst>
                                          <p:attrName>style.visibility</p:attrName>
                                        </p:attrNameLst>
                                      </p:cBhvr>
                                      <p:to>
                                        <p:strVal val="visible"/>
                                      </p:to>
                                    </p:set>
                                    <p:animEffect transition="in" filter="wipe(left)">
                                      <p:cBhvr>
                                        <p:cTn id="7" dur="1000"/>
                                        <p:tgtEl>
                                          <p:spTgt spid="35855"/>
                                        </p:tgtEl>
                                      </p:cBhvr>
                                    </p:animEffect>
                                  </p:childTnLst>
                                </p:cTn>
                              </p:par>
                            </p:childTnLst>
                          </p:cTn>
                        </p:par>
                        <p:par>
                          <p:cTn id="8" fill="hold" nodeType="afterGroup">
                            <p:stCondLst>
                              <p:cond delay="1000"/>
                            </p:stCondLst>
                            <p:childTnLst>
                              <p:par>
                                <p:cTn id="9" presetID="22" presetClass="entr" presetSubtype="2" fill="hold" nodeType="afterEffect">
                                  <p:stCondLst>
                                    <p:cond delay="3000"/>
                                  </p:stCondLst>
                                  <p:childTnLst>
                                    <p:set>
                                      <p:cBhvr>
                                        <p:cTn id="10" dur="1" fill="hold">
                                          <p:stCondLst>
                                            <p:cond delay="0"/>
                                          </p:stCondLst>
                                        </p:cTn>
                                        <p:tgtEl>
                                          <p:spTgt spid="35856"/>
                                        </p:tgtEl>
                                        <p:attrNameLst>
                                          <p:attrName>style.visibility</p:attrName>
                                        </p:attrNameLst>
                                      </p:cBhvr>
                                      <p:to>
                                        <p:strVal val="visible"/>
                                      </p:to>
                                    </p:set>
                                    <p:animEffect transition="in" filter="wipe(right)">
                                      <p:cBhvr>
                                        <p:cTn id="11" dur="1000"/>
                                        <p:tgtEl>
                                          <p:spTgt spid="35856"/>
                                        </p:tgtEl>
                                      </p:cBhvr>
                                    </p:animEffect>
                                  </p:childTnLst>
                                </p:cTn>
                              </p:par>
                            </p:childTnLst>
                          </p:cTn>
                        </p:par>
                        <p:par>
                          <p:cTn id="12" fill="hold" nodeType="afterGroup">
                            <p:stCondLst>
                              <p:cond delay="5000"/>
                            </p:stCondLst>
                            <p:childTnLst>
                              <p:par>
                                <p:cTn id="13" presetID="22" presetClass="entr" presetSubtype="2" fill="hold" nodeType="afterEffect">
                                  <p:stCondLst>
                                    <p:cond delay="3000"/>
                                  </p:stCondLst>
                                  <p:childTnLst>
                                    <p:set>
                                      <p:cBhvr>
                                        <p:cTn id="14" dur="1" fill="hold">
                                          <p:stCondLst>
                                            <p:cond delay="0"/>
                                          </p:stCondLst>
                                        </p:cTn>
                                        <p:tgtEl>
                                          <p:spTgt spid="35857"/>
                                        </p:tgtEl>
                                        <p:attrNameLst>
                                          <p:attrName>style.visibility</p:attrName>
                                        </p:attrNameLst>
                                      </p:cBhvr>
                                      <p:to>
                                        <p:strVal val="visible"/>
                                      </p:to>
                                    </p:set>
                                    <p:animEffect transition="in" filter="wipe(right)">
                                      <p:cBhvr>
                                        <p:cTn id="15" dur="1000"/>
                                        <p:tgtEl>
                                          <p:spTgt spid="358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74638"/>
            <a:ext cx="8229600" cy="503237"/>
          </a:xfrm>
        </p:spPr>
        <p:txBody>
          <a:bodyPr/>
          <a:lstStyle/>
          <a:p>
            <a:r>
              <a:rPr lang="en-US" altLang="en-US" sz="2400"/>
              <a:t>Contribute to the Gravestone Photo Project</a:t>
            </a:r>
          </a:p>
        </p:txBody>
      </p:sp>
      <p:pic>
        <p:nvPicPr>
          <p:cNvPr id="40964" name="Picture 4" descr="GP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325" y="960438"/>
            <a:ext cx="7486650" cy="5753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8229600" cy="593725"/>
          </a:xfrm>
        </p:spPr>
        <p:txBody>
          <a:bodyPr/>
          <a:lstStyle/>
          <a:p>
            <a:r>
              <a:rPr lang="en-US" altLang="en-US" sz="2800"/>
              <a:t>Submit Gravestone Photos</a:t>
            </a:r>
          </a:p>
        </p:txBody>
      </p:sp>
      <p:pic>
        <p:nvPicPr>
          <p:cNvPr id="41988" name="Picture 4" descr="CPP ent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963" y="877888"/>
            <a:ext cx="6659562" cy="5980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0"/>
            <a:ext cx="8229600" cy="868363"/>
          </a:xfrm>
        </p:spPr>
        <p:txBody>
          <a:bodyPr/>
          <a:lstStyle/>
          <a:p>
            <a:r>
              <a:rPr lang="en-US" altLang="en-US" sz="2800"/>
              <a:t>Add Post-em Notes to Photos</a:t>
            </a:r>
          </a:p>
        </p:txBody>
      </p:sp>
      <p:pic>
        <p:nvPicPr>
          <p:cNvPr id="45060" name="Picture 4" descr="GPP-Post-em-No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868363"/>
            <a:ext cx="7132638" cy="5721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0"/>
            <a:ext cx="8229600" cy="776288"/>
          </a:xfrm>
        </p:spPr>
        <p:txBody>
          <a:bodyPr/>
          <a:lstStyle/>
          <a:p>
            <a:r>
              <a:rPr lang="en-US" altLang="en-US" sz="2800"/>
              <a:t>Join Our Team</a:t>
            </a:r>
          </a:p>
        </p:txBody>
      </p:sp>
      <p:pic>
        <p:nvPicPr>
          <p:cNvPr id="47108" name="Picture 4" descr="Join-our-te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963" y="836613"/>
            <a:ext cx="6702425" cy="52403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7109" name="Oval 5"/>
          <p:cNvSpPr>
            <a:spLocks noChangeArrowheads="1"/>
          </p:cNvSpPr>
          <p:nvPr/>
        </p:nvSpPr>
        <p:spPr bwMode="auto">
          <a:xfrm>
            <a:off x="5486400" y="3246438"/>
            <a:ext cx="2101850" cy="2103437"/>
          </a:xfrm>
          <a:prstGeom prst="ellipse">
            <a:avLst/>
          </a:prstGeom>
          <a:solidFill>
            <a:schemeClr val="accent1">
              <a:alpha val="0"/>
            </a:schemeClr>
          </a:solidFill>
          <a:ln w="76200">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7109"/>
                                        </p:tgtEl>
                                        <p:attrNameLst>
                                          <p:attrName>style.visibility</p:attrName>
                                        </p:attrNameLst>
                                      </p:cBhvr>
                                      <p:to>
                                        <p:strVal val="visible"/>
                                      </p:to>
                                    </p:set>
                                    <p:animEffect transition="in" filter="fade">
                                      <p:cBhvr>
                                        <p:cTn id="7" dur="2000"/>
                                        <p:tgtEl>
                                          <p:spTgt spid="47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4" descr="join-team-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238125"/>
            <a:ext cx="7200900" cy="6381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8684" y="114851"/>
            <a:ext cx="6347714" cy="1320800"/>
          </a:xfrm>
        </p:spPr>
        <p:txBody>
          <a:bodyPr>
            <a:normAutofit/>
          </a:bodyPr>
          <a:lstStyle/>
          <a:p>
            <a:r>
              <a:rPr lang="en-US" sz="4000" dirty="0" smtClean="0"/>
              <a:t>Thanks to our Orphan Care Givers</a:t>
            </a:r>
            <a:endParaRPr lang="en-US" sz="4000" dirty="0"/>
          </a:p>
        </p:txBody>
      </p:sp>
      <p:graphicFrame>
        <p:nvGraphicFramePr>
          <p:cNvPr id="6" name="Table 5"/>
          <p:cNvGraphicFramePr>
            <a:graphicFrameLocks noGrp="1"/>
          </p:cNvGraphicFramePr>
          <p:nvPr>
            <p:extLst>
              <p:ext uri="{D42A27DB-BD31-4B8C-83A1-F6EECF244321}">
                <p14:modId xmlns:p14="http://schemas.microsoft.com/office/powerpoint/2010/main" val="3458335410"/>
              </p:ext>
            </p:extLst>
          </p:nvPr>
        </p:nvGraphicFramePr>
        <p:xfrm>
          <a:off x="731562" y="1435651"/>
          <a:ext cx="7315119" cy="1554480"/>
        </p:xfrm>
        <a:graphic>
          <a:graphicData uri="http://schemas.openxmlformats.org/drawingml/2006/table">
            <a:tbl>
              <a:tblPr firstRow="1" bandRow="1">
                <a:tableStyleId>{5C22544A-7EE6-4342-B048-85BDC9FD1C3A}</a:tableStyleId>
              </a:tblPr>
              <a:tblGrid>
                <a:gridCol w="1617797"/>
                <a:gridCol w="1351841"/>
                <a:gridCol w="1438191"/>
                <a:gridCol w="1406754"/>
                <a:gridCol w="1500536"/>
              </a:tblGrid>
              <a:tr h="370840">
                <a:tc>
                  <a:txBody>
                    <a:bodyPr/>
                    <a:lstStyle/>
                    <a:p>
                      <a:r>
                        <a:rPr lang="en-US" dirty="0" smtClean="0">
                          <a:solidFill>
                            <a:schemeClr val="bg1"/>
                          </a:solidFill>
                        </a:rPr>
                        <a:t>Adams County</a:t>
                      </a:r>
                      <a:endParaRPr lang="en-US" dirty="0">
                        <a:solidFill>
                          <a:schemeClr val="bg1"/>
                        </a:solidFill>
                      </a:endParaRPr>
                    </a:p>
                  </a:txBody>
                  <a:tcPr>
                    <a:solidFill>
                      <a:schemeClr val="accent6">
                        <a:lumMod val="50000"/>
                      </a:schemeClr>
                    </a:solidFill>
                  </a:tcPr>
                </a:tc>
                <a:tc>
                  <a:txBody>
                    <a:bodyPr/>
                    <a:lstStyle/>
                    <a:p>
                      <a:r>
                        <a:rPr lang="en-US" dirty="0" smtClean="0">
                          <a:solidFill>
                            <a:schemeClr val="bg1"/>
                          </a:solidFill>
                        </a:rPr>
                        <a:t>Carroll County</a:t>
                      </a:r>
                      <a:endParaRPr lang="en-US" dirty="0">
                        <a:solidFill>
                          <a:schemeClr val="bg1"/>
                        </a:solidFill>
                      </a:endParaRPr>
                    </a:p>
                  </a:txBody>
                  <a:tcPr>
                    <a:solidFill>
                      <a:schemeClr val="accent6">
                        <a:lumMod val="50000"/>
                      </a:schemeClr>
                    </a:solidFill>
                  </a:tcPr>
                </a:tc>
                <a:tc>
                  <a:txBody>
                    <a:bodyPr/>
                    <a:lstStyle/>
                    <a:p>
                      <a:r>
                        <a:rPr lang="en-US" dirty="0" smtClean="0">
                          <a:solidFill>
                            <a:schemeClr val="bg1"/>
                          </a:solidFill>
                        </a:rPr>
                        <a:t>Emmett County</a:t>
                      </a:r>
                      <a:endParaRPr lang="en-US" dirty="0">
                        <a:solidFill>
                          <a:schemeClr val="bg1"/>
                        </a:solidFill>
                      </a:endParaRPr>
                    </a:p>
                  </a:txBody>
                  <a:tcPr>
                    <a:solidFill>
                      <a:schemeClr val="accent6">
                        <a:lumMod val="50000"/>
                      </a:schemeClr>
                    </a:solidFill>
                  </a:tcPr>
                </a:tc>
                <a:tc>
                  <a:txBody>
                    <a:bodyPr/>
                    <a:lstStyle/>
                    <a:p>
                      <a:r>
                        <a:rPr lang="en-US" dirty="0" smtClean="0">
                          <a:solidFill>
                            <a:schemeClr val="bg1"/>
                          </a:solidFill>
                        </a:rPr>
                        <a:t>Greene County</a:t>
                      </a:r>
                      <a:endParaRPr lang="en-US" dirty="0">
                        <a:solidFill>
                          <a:schemeClr val="bg1"/>
                        </a:solidFill>
                      </a:endParaRPr>
                    </a:p>
                  </a:txBody>
                  <a:tcPr>
                    <a:solidFill>
                      <a:schemeClr val="accent6">
                        <a:lumMod val="50000"/>
                      </a:schemeClr>
                    </a:solidFill>
                  </a:tcPr>
                </a:tc>
                <a:tc>
                  <a:txBody>
                    <a:bodyPr/>
                    <a:lstStyle/>
                    <a:p>
                      <a:r>
                        <a:rPr lang="en-US" dirty="0" smtClean="0">
                          <a:solidFill>
                            <a:schemeClr val="bg1"/>
                          </a:solidFill>
                        </a:rPr>
                        <a:t>Ida County</a:t>
                      </a:r>
                      <a:endParaRPr lang="en-US" dirty="0">
                        <a:solidFill>
                          <a:schemeClr val="bg1"/>
                        </a:solidFill>
                      </a:endParaRPr>
                    </a:p>
                  </a:txBody>
                  <a:tcPr>
                    <a:solidFill>
                      <a:schemeClr val="accent6">
                        <a:lumMod val="50000"/>
                      </a:schemeClr>
                    </a:solidFill>
                  </a:tcPr>
                </a:tc>
              </a:tr>
              <a:tr h="370840">
                <a:tc>
                  <a:txBody>
                    <a:bodyPr/>
                    <a:lstStyle/>
                    <a:p>
                      <a:r>
                        <a:rPr lang="en-US" dirty="0" smtClean="0">
                          <a:solidFill>
                            <a:schemeClr val="bg1"/>
                          </a:solidFill>
                        </a:rPr>
                        <a:t>Kathy </a:t>
                      </a:r>
                      <a:r>
                        <a:rPr lang="en-US" dirty="0" err="1" smtClean="0">
                          <a:solidFill>
                            <a:schemeClr val="bg1"/>
                          </a:solidFill>
                        </a:rPr>
                        <a:t>Paramenter</a:t>
                      </a:r>
                      <a:endParaRPr lang="en-US" dirty="0">
                        <a:solidFill>
                          <a:schemeClr val="bg1"/>
                        </a:solidFill>
                      </a:endParaRPr>
                    </a:p>
                  </a:txBody>
                  <a:tcPr>
                    <a:solidFill>
                      <a:schemeClr val="accent6">
                        <a:lumMod val="50000"/>
                      </a:schemeClr>
                    </a:solidFill>
                  </a:tcPr>
                </a:tc>
                <a:tc>
                  <a:txBody>
                    <a:bodyPr/>
                    <a:lstStyle/>
                    <a:p>
                      <a:r>
                        <a:rPr lang="en-US" dirty="0" smtClean="0">
                          <a:solidFill>
                            <a:schemeClr val="bg1"/>
                          </a:solidFill>
                        </a:rPr>
                        <a:t>Rich </a:t>
                      </a:r>
                      <a:r>
                        <a:rPr lang="en-US" baseline="0" dirty="0" smtClean="0">
                          <a:solidFill>
                            <a:schemeClr val="bg1"/>
                          </a:solidFill>
                        </a:rPr>
                        <a:t>Lowe</a:t>
                      </a:r>
                      <a:endParaRPr lang="en-US" baseline="0" dirty="0">
                        <a:solidFill>
                          <a:schemeClr val="bg1"/>
                        </a:solidFill>
                      </a:endParaRPr>
                    </a:p>
                  </a:txBody>
                  <a:tcPr>
                    <a:solidFill>
                      <a:schemeClr val="accent6">
                        <a:lumMod val="50000"/>
                      </a:schemeClr>
                    </a:solidFill>
                  </a:tcPr>
                </a:tc>
                <a:tc>
                  <a:txBody>
                    <a:bodyPr/>
                    <a:lstStyle/>
                    <a:p>
                      <a:r>
                        <a:rPr lang="en-US" dirty="0" err="1" smtClean="0">
                          <a:solidFill>
                            <a:schemeClr val="bg1"/>
                          </a:solidFill>
                        </a:rPr>
                        <a:t>Conni</a:t>
                      </a:r>
                      <a:r>
                        <a:rPr lang="en-US" dirty="0" smtClean="0">
                          <a:solidFill>
                            <a:schemeClr val="bg1"/>
                          </a:solidFill>
                        </a:rPr>
                        <a:t> McDaniel Hall</a:t>
                      </a:r>
                      <a:endParaRPr lang="en-US" dirty="0">
                        <a:solidFill>
                          <a:schemeClr val="bg1"/>
                        </a:solidFill>
                      </a:endParaRPr>
                    </a:p>
                  </a:txBody>
                  <a:tcPr>
                    <a:solidFill>
                      <a:schemeClr val="accent6">
                        <a:lumMod val="50000"/>
                      </a:schemeClr>
                    </a:solidFill>
                  </a:tcPr>
                </a:tc>
                <a:tc>
                  <a:txBody>
                    <a:bodyPr/>
                    <a:lstStyle/>
                    <a:p>
                      <a:r>
                        <a:rPr lang="en-US" dirty="0" err="1" smtClean="0">
                          <a:solidFill>
                            <a:schemeClr val="bg1"/>
                          </a:solidFill>
                        </a:rPr>
                        <a:t>Conni</a:t>
                      </a:r>
                      <a:r>
                        <a:rPr lang="en-US" baseline="0" dirty="0" smtClean="0">
                          <a:solidFill>
                            <a:schemeClr val="bg1"/>
                          </a:solidFill>
                        </a:rPr>
                        <a:t> McDaniel Hall</a:t>
                      </a:r>
                      <a:endParaRPr lang="en-US" dirty="0">
                        <a:solidFill>
                          <a:schemeClr val="bg1"/>
                        </a:solidFill>
                      </a:endParaRPr>
                    </a:p>
                  </a:txBody>
                  <a:tcPr>
                    <a:solidFill>
                      <a:schemeClr val="accent6">
                        <a:lumMod val="50000"/>
                      </a:schemeClr>
                    </a:solidFill>
                  </a:tcPr>
                </a:tc>
                <a:tc>
                  <a:txBody>
                    <a:bodyPr/>
                    <a:lstStyle/>
                    <a:p>
                      <a:r>
                        <a:rPr lang="en-US" dirty="0" smtClean="0">
                          <a:solidFill>
                            <a:schemeClr val="bg1"/>
                          </a:solidFill>
                        </a:rPr>
                        <a:t>Mary Alice </a:t>
                      </a:r>
                      <a:r>
                        <a:rPr lang="en-US" dirty="0" err="1" smtClean="0">
                          <a:solidFill>
                            <a:schemeClr val="bg1"/>
                          </a:solidFill>
                        </a:rPr>
                        <a:t>Schwanke</a:t>
                      </a:r>
                      <a:endParaRPr lang="en-US" dirty="0">
                        <a:solidFill>
                          <a:schemeClr val="bg1"/>
                        </a:solidFill>
                      </a:endParaRPr>
                    </a:p>
                  </a:txBody>
                  <a:tcPr>
                    <a:solidFill>
                      <a:schemeClr val="accent6">
                        <a:lumMod val="50000"/>
                      </a:schemeClr>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904101333"/>
              </p:ext>
            </p:extLst>
          </p:nvPr>
        </p:nvGraphicFramePr>
        <p:xfrm>
          <a:off x="914439" y="3381391"/>
          <a:ext cx="7132242" cy="1554480"/>
        </p:xfrm>
        <a:graphic>
          <a:graphicData uri="http://schemas.openxmlformats.org/drawingml/2006/table">
            <a:tbl>
              <a:tblPr firstRow="1" bandRow="1">
                <a:tableStyleId>{5C22544A-7EE6-4342-B048-85BDC9FD1C3A}</a:tableStyleId>
              </a:tblPr>
              <a:tblGrid>
                <a:gridCol w="1188708"/>
                <a:gridCol w="1828780"/>
                <a:gridCol w="1371585"/>
                <a:gridCol w="1097276"/>
                <a:gridCol w="1645893"/>
              </a:tblGrid>
              <a:tr h="370840">
                <a:tc>
                  <a:txBody>
                    <a:bodyPr/>
                    <a:lstStyle/>
                    <a:p>
                      <a:r>
                        <a:rPr lang="en-US" baseline="0" dirty="0" smtClean="0">
                          <a:solidFill>
                            <a:schemeClr val="bg1"/>
                          </a:solidFill>
                        </a:rPr>
                        <a:t>Jackson County</a:t>
                      </a:r>
                      <a:endParaRPr lang="en-US" baseline="0" dirty="0">
                        <a:solidFill>
                          <a:schemeClr val="bg1"/>
                        </a:solidFill>
                      </a:endParaRPr>
                    </a:p>
                  </a:txBody>
                  <a:tcPr>
                    <a:solidFill>
                      <a:schemeClr val="accent6">
                        <a:lumMod val="50000"/>
                      </a:schemeClr>
                    </a:solidFill>
                  </a:tcPr>
                </a:tc>
                <a:tc>
                  <a:txBody>
                    <a:bodyPr/>
                    <a:lstStyle/>
                    <a:p>
                      <a:r>
                        <a:rPr lang="en-US" baseline="0" dirty="0" smtClean="0">
                          <a:solidFill>
                            <a:schemeClr val="bg1"/>
                          </a:solidFill>
                        </a:rPr>
                        <a:t>Jones County</a:t>
                      </a:r>
                      <a:endParaRPr lang="en-US" baseline="0" dirty="0">
                        <a:solidFill>
                          <a:schemeClr val="bg1"/>
                        </a:solidFill>
                      </a:endParaRPr>
                    </a:p>
                  </a:txBody>
                  <a:tcPr>
                    <a:solidFill>
                      <a:schemeClr val="accent6">
                        <a:lumMod val="50000"/>
                      </a:schemeClr>
                    </a:solidFill>
                  </a:tcPr>
                </a:tc>
                <a:tc>
                  <a:txBody>
                    <a:bodyPr/>
                    <a:lstStyle/>
                    <a:p>
                      <a:r>
                        <a:rPr lang="en-US" baseline="0" dirty="0" smtClean="0">
                          <a:solidFill>
                            <a:schemeClr val="bg1"/>
                          </a:solidFill>
                        </a:rPr>
                        <a:t>Lee County</a:t>
                      </a:r>
                      <a:endParaRPr lang="en-US" baseline="0" dirty="0">
                        <a:solidFill>
                          <a:schemeClr val="bg1"/>
                        </a:solidFill>
                      </a:endParaRPr>
                    </a:p>
                  </a:txBody>
                  <a:tcPr>
                    <a:solidFill>
                      <a:schemeClr val="accent6">
                        <a:lumMod val="50000"/>
                      </a:schemeClr>
                    </a:solidFill>
                  </a:tcPr>
                </a:tc>
                <a:tc>
                  <a:txBody>
                    <a:bodyPr/>
                    <a:lstStyle/>
                    <a:p>
                      <a:r>
                        <a:rPr lang="en-US" baseline="0" dirty="0" smtClean="0">
                          <a:solidFill>
                            <a:schemeClr val="bg1"/>
                          </a:solidFill>
                        </a:rPr>
                        <a:t>Lyon County</a:t>
                      </a:r>
                      <a:endParaRPr lang="en-US" baseline="0" dirty="0">
                        <a:solidFill>
                          <a:schemeClr val="bg1"/>
                        </a:solidFill>
                      </a:endParaRPr>
                    </a:p>
                  </a:txBody>
                  <a:tcPr>
                    <a:solidFill>
                      <a:schemeClr val="accent6">
                        <a:lumMod val="50000"/>
                      </a:schemeClr>
                    </a:solidFill>
                  </a:tcPr>
                </a:tc>
                <a:tc>
                  <a:txBody>
                    <a:bodyPr/>
                    <a:lstStyle/>
                    <a:p>
                      <a:r>
                        <a:rPr lang="en-US" baseline="0" dirty="0" smtClean="0">
                          <a:solidFill>
                            <a:schemeClr val="bg1"/>
                          </a:solidFill>
                        </a:rPr>
                        <a:t>Mahaska County</a:t>
                      </a:r>
                      <a:endParaRPr lang="en-US" baseline="0" dirty="0">
                        <a:solidFill>
                          <a:schemeClr val="bg1"/>
                        </a:solidFill>
                      </a:endParaRPr>
                    </a:p>
                  </a:txBody>
                  <a:tcPr>
                    <a:solidFill>
                      <a:schemeClr val="accent6">
                        <a:lumMod val="50000"/>
                      </a:schemeClr>
                    </a:solidFill>
                  </a:tcPr>
                </a:tc>
              </a:tr>
              <a:tr h="370840">
                <a:tc>
                  <a:txBody>
                    <a:bodyPr/>
                    <a:lstStyle/>
                    <a:p>
                      <a:r>
                        <a:rPr lang="en-US" baseline="0" dirty="0" smtClean="0">
                          <a:solidFill>
                            <a:schemeClr val="bg1"/>
                          </a:solidFill>
                        </a:rPr>
                        <a:t>Rich Lowe</a:t>
                      </a:r>
                      <a:endParaRPr lang="en-US" baseline="0" dirty="0">
                        <a:solidFill>
                          <a:schemeClr val="bg1"/>
                        </a:solidFill>
                      </a:endParaRPr>
                    </a:p>
                  </a:txBody>
                  <a:tcPr>
                    <a:solidFill>
                      <a:schemeClr val="accent6">
                        <a:lumMod val="50000"/>
                      </a:schemeClr>
                    </a:solidFill>
                  </a:tcPr>
                </a:tc>
                <a:tc>
                  <a:txBody>
                    <a:bodyPr/>
                    <a:lstStyle/>
                    <a:p>
                      <a:r>
                        <a:rPr lang="en-US" sz="1600" baseline="0" dirty="0" err="1" smtClean="0">
                          <a:solidFill>
                            <a:schemeClr val="bg1"/>
                          </a:solidFill>
                        </a:rPr>
                        <a:t>Conni</a:t>
                      </a:r>
                      <a:r>
                        <a:rPr lang="en-US" sz="1600" baseline="0" dirty="0" smtClean="0">
                          <a:solidFill>
                            <a:schemeClr val="bg1"/>
                          </a:solidFill>
                        </a:rPr>
                        <a:t> McDaniel Hall &amp; Steve Williams</a:t>
                      </a:r>
                      <a:endParaRPr lang="en-US" sz="1600" baseline="0" dirty="0">
                        <a:solidFill>
                          <a:schemeClr val="bg1"/>
                        </a:solidFill>
                      </a:endParaRPr>
                    </a:p>
                  </a:txBody>
                  <a:tcPr>
                    <a:solidFill>
                      <a:schemeClr val="accent6">
                        <a:lumMod val="50000"/>
                      </a:schemeClr>
                    </a:solidFill>
                  </a:tcPr>
                </a:tc>
                <a:tc>
                  <a:txBody>
                    <a:bodyPr/>
                    <a:lstStyle/>
                    <a:p>
                      <a:r>
                        <a:rPr lang="en-US" baseline="0" dirty="0" err="1" smtClean="0">
                          <a:solidFill>
                            <a:schemeClr val="bg1"/>
                          </a:solidFill>
                        </a:rPr>
                        <a:t>Conni</a:t>
                      </a:r>
                      <a:r>
                        <a:rPr lang="en-US" baseline="0" dirty="0" smtClean="0">
                          <a:solidFill>
                            <a:schemeClr val="bg1"/>
                          </a:solidFill>
                        </a:rPr>
                        <a:t> McDaniel Hall</a:t>
                      </a:r>
                      <a:endParaRPr lang="en-US" baseline="0" dirty="0">
                        <a:solidFill>
                          <a:schemeClr val="bg1"/>
                        </a:solidFill>
                      </a:endParaRPr>
                    </a:p>
                  </a:txBody>
                  <a:tcPr>
                    <a:solidFill>
                      <a:schemeClr val="accent6">
                        <a:lumMod val="50000"/>
                      </a:schemeClr>
                    </a:solidFill>
                  </a:tcPr>
                </a:tc>
                <a:tc>
                  <a:txBody>
                    <a:bodyPr/>
                    <a:lstStyle/>
                    <a:p>
                      <a:r>
                        <a:rPr lang="en-US" baseline="0" dirty="0" smtClean="0">
                          <a:solidFill>
                            <a:schemeClr val="bg1"/>
                          </a:solidFill>
                        </a:rPr>
                        <a:t>Cindy Booth Maher</a:t>
                      </a:r>
                      <a:endParaRPr lang="en-US" baseline="0" dirty="0">
                        <a:solidFill>
                          <a:schemeClr val="bg1"/>
                        </a:solidFill>
                      </a:endParaRPr>
                    </a:p>
                  </a:txBody>
                  <a:tcPr>
                    <a:solidFill>
                      <a:schemeClr val="accent6">
                        <a:lumMod val="50000"/>
                      </a:schemeClr>
                    </a:solidFill>
                  </a:tcPr>
                </a:tc>
                <a:tc>
                  <a:txBody>
                    <a:bodyPr/>
                    <a:lstStyle/>
                    <a:p>
                      <a:r>
                        <a:rPr lang="en-US" baseline="0" dirty="0" smtClean="0">
                          <a:solidFill>
                            <a:schemeClr val="bg1"/>
                          </a:solidFill>
                        </a:rPr>
                        <a:t>Cindy Booth Maher</a:t>
                      </a:r>
                      <a:endParaRPr lang="en-US" baseline="0" dirty="0">
                        <a:solidFill>
                          <a:schemeClr val="bg1"/>
                        </a:solidFill>
                      </a:endParaRPr>
                    </a:p>
                  </a:txBody>
                  <a:tcPr>
                    <a:solidFill>
                      <a:schemeClr val="accent6">
                        <a:lumMod val="50000"/>
                      </a:schemeClr>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042949676"/>
              </p:ext>
            </p:extLst>
          </p:nvPr>
        </p:nvGraphicFramePr>
        <p:xfrm>
          <a:off x="914440" y="5166341"/>
          <a:ext cx="7132240" cy="1280160"/>
        </p:xfrm>
        <a:graphic>
          <a:graphicData uri="http://schemas.openxmlformats.org/drawingml/2006/table">
            <a:tbl>
              <a:tblPr firstRow="1" bandRow="1">
                <a:tableStyleId>{5C22544A-7EE6-4342-B048-85BDC9FD1C3A}</a:tableStyleId>
              </a:tblPr>
              <a:tblGrid>
                <a:gridCol w="2230926"/>
                <a:gridCol w="1704804"/>
                <a:gridCol w="1598255"/>
                <a:gridCol w="1598255"/>
              </a:tblGrid>
              <a:tr h="370840">
                <a:tc>
                  <a:txBody>
                    <a:bodyPr/>
                    <a:lstStyle/>
                    <a:p>
                      <a:r>
                        <a:rPr lang="en-US" dirty="0" smtClean="0">
                          <a:solidFill>
                            <a:schemeClr val="bg1"/>
                          </a:solidFill>
                        </a:rPr>
                        <a:t>Pottawattamie County</a:t>
                      </a:r>
                      <a:endParaRPr lang="en-US" dirty="0">
                        <a:solidFill>
                          <a:schemeClr val="bg1"/>
                        </a:solidFill>
                      </a:endParaRPr>
                    </a:p>
                  </a:txBody>
                  <a:tcPr>
                    <a:solidFill>
                      <a:schemeClr val="accent6">
                        <a:lumMod val="50000"/>
                      </a:schemeClr>
                    </a:solidFill>
                  </a:tcPr>
                </a:tc>
                <a:tc>
                  <a:txBody>
                    <a:bodyPr/>
                    <a:lstStyle/>
                    <a:p>
                      <a:r>
                        <a:rPr lang="en-US" dirty="0" smtClean="0">
                          <a:solidFill>
                            <a:schemeClr val="bg1"/>
                          </a:solidFill>
                        </a:rPr>
                        <a:t>Poweshiek County</a:t>
                      </a:r>
                      <a:endParaRPr lang="en-US" dirty="0">
                        <a:solidFill>
                          <a:schemeClr val="bg1"/>
                        </a:solidFill>
                      </a:endParaRPr>
                    </a:p>
                  </a:txBody>
                  <a:tcPr>
                    <a:solidFill>
                      <a:schemeClr val="accent6">
                        <a:lumMod val="50000"/>
                      </a:schemeClr>
                    </a:solidFill>
                  </a:tcPr>
                </a:tc>
                <a:tc>
                  <a:txBody>
                    <a:bodyPr/>
                    <a:lstStyle/>
                    <a:p>
                      <a:r>
                        <a:rPr lang="en-US" dirty="0" smtClean="0">
                          <a:solidFill>
                            <a:schemeClr val="bg1"/>
                          </a:solidFill>
                        </a:rPr>
                        <a:t>Sac County</a:t>
                      </a:r>
                      <a:endParaRPr lang="en-US" dirty="0">
                        <a:solidFill>
                          <a:schemeClr val="bg1"/>
                        </a:solidFill>
                      </a:endParaRPr>
                    </a:p>
                  </a:txBody>
                  <a:tcPr>
                    <a:solidFill>
                      <a:schemeClr val="accent6">
                        <a:lumMod val="50000"/>
                      </a:schemeClr>
                    </a:solidFill>
                  </a:tcPr>
                </a:tc>
                <a:tc>
                  <a:txBody>
                    <a:bodyPr/>
                    <a:lstStyle/>
                    <a:p>
                      <a:r>
                        <a:rPr lang="en-US" dirty="0" smtClean="0">
                          <a:solidFill>
                            <a:schemeClr val="bg1"/>
                          </a:solidFill>
                        </a:rPr>
                        <a:t>Scott County</a:t>
                      </a:r>
                      <a:endParaRPr lang="en-US" dirty="0">
                        <a:solidFill>
                          <a:schemeClr val="bg1"/>
                        </a:solidFill>
                      </a:endParaRPr>
                    </a:p>
                  </a:txBody>
                  <a:tcPr>
                    <a:solidFill>
                      <a:schemeClr val="accent6">
                        <a:lumMod val="50000"/>
                      </a:schemeClr>
                    </a:solidFill>
                  </a:tcPr>
                </a:tc>
              </a:tr>
              <a:tr h="370840">
                <a:tc>
                  <a:txBody>
                    <a:bodyPr/>
                    <a:lstStyle/>
                    <a:p>
                      <a:r>
                        <a:rPr lang="en-US" dirty="0" err="1" smtClean="0">
                          <a:solidFill>
                            <a:schemeClr val="bg1"/>
                          </a:solidFill>
                        </a:rPr>
                        <a:t>Conni</a:t>
                      </a:r>
                      <a:r>
                        <a:rPr lang="en-US" dirty="0" smtClean="0">
                          <a:solidFill>
                            <a:schemeClr val="bg1"/>
                          </a:solidFill>
                        </a:rPr>
                        <a:t> McDaniel</a:t>
                      </a:r>
                      <a:r>
                        <a:rPr lang="en-US" baseline="0" dirty="0" smtClean="0">
                          <a:solidFill>
                            <a:schemeClr val="bg1"/>
                          </a:solidFill>
                        </a:rPr>
                        <a:t> Hall</a:t>
                      </a:r>
                      <a:endParaRPr lang="en-US" dirty="0">
                        <a:solidFill>
                          <a:schemeClr val="bg1"/>
                        </a:solidFill>
                      </a:endParaRPr>
                    </a:p>
                  </a:txBody>
                  <a:tcPr>
                    <a:solidFill>
                      <a:schemeClr val="accent6">
                        <a:lumMod val="50000"/>
                      </a:schemeClr>
                    </a:solidFill>
                  </a:tcPr>
                </a:tc>
                <a:tc>
                  <a:txBody>
                    <a:bodyPr/>
                    <a:lstStyle/>
                    <a:p>
                      <a:r>
                        <a:rPr lang="en-US" dirty="0" smtClean="0">
                          <a:solidFill>
                            <a:schemeClr val="bg1"/>
                          </a:solidFill>
                        </a:rPr>
                        <a:t>Sara Thorson Little</a:t>
                      </a:r>
                      <a:endParaRPr lang="en-US" dirty="0">
                        <a:solidFill>
                          <a:schemeClr val="bg1"/>
                        </a:solidFill>
                      </a:endParaRPr>
                    </a:p>
                  </a:txBody>
                  <a:tcPr>
                    <a:solidFill>
                      <a:schemeClr val="accent6">
                        <a:lumMod val="50000"/>
                      </a:schemeClr>
                    </a:solidFill>
                  </a:tcPr>
                </a:tc>
                <a:tc>
                  <a:txBody>
                    <a:bodyPr/>
                    <a:lstStyle/>
                    <a:p>
                      <a:r>
                        <a:rPr lang="en-US" dirty="0" smtClean="0">
                          <a:solidFill>
                            <a:schemeClr val="bg1"/>
                          </a:solidFill>
                        </a:rPr>
                        <a:t>Paul Nagy</a:t>
                      </a:r>
                      <a:endParaRPr lang="en-US" dirty="0">
                        <a:solidFill>
                          <a:schemeClr val="bg1"/>
                        </a:solidFill>
                      </a:endParaRPr>
                    </a:p>
                  </a:txBody>
                  <a:tcPr>
                    <a:solidFill>
                      <a:schemeClr val="accent6">
                        <a:lumMod val="50000"/>
                      </a:schemeClr>
                    </a:solidFill>
                  </a:tcPr>
                </a:tc>
                <a:tc>
                  <a:txBody>
                    <a:bodyPr/>
                    <a:lstStyle/>
                    <a:p>
                      <a:r>
                        <a:rPr lang="en-US" dirty="0" smtClean="0">
                          <a:solidFill>
                            <a:schemeClr val="bg1"/>
                          </a:solidFill>
                        </a:rPr>
                        <a:t>Lynn </a:t>
                      </a:r>
                      <a:r>
                        <a:rPr lang="en-US" dirty="0" err="1" smtClean="0">
                          <a:solidFill>
                            <a:schemeClr val="bg1"/>
                          </a:solidFill>
                        </a:rPr>
                        <a:t>McCleary</a:t>
                      </a:r>
                      <a:endParaRPr lang="en-US" dirty="0">
                        <a:solidFill>
                          <a:schemeClr val="bg1"/>
                        </a:solidFill>
                      </a:endParaRPr>
                    </a:p>
                  </a:txBody>
                  <a:tcPr>
                    <a:solidFill>
                      <a:schemeClr val="accent6">
                        <a:lumMod val="50000"/>
                      </a:schemeClr>
                    </a:solidFill>
                  </a:tcPr>
                </a:tc>
              </a:tr>
            </a:tbl>
          </a:graphicData>
        </a:graphic>
      </p:graphicFrame>
    </p:spTree>
    <p:extLst>
      <p:ext uri="{BB962C8B-B14F-4D97-AF65-F5344CB8AC3E}">
        <p14:creationId xmlns:p14="http://schemas.microsoft.com/office/powerpoint/2010/main" val="830260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228600"/>
            <a:ext cx="8229600" cy="593725"/>
          </a:xfrm>
        </p:spPr>
        <p:txBody>
          <a:bodyPr/>
          <a:lstStyle/>
          <a:p>
            <a:r>
              <a:rPr lang="en-US" altLang="en-US" sz="2800"/>
              <a:t>Complete the Form to Volunteer</a:t>
            </a:r>
          </a:p>
        </p:txBody>
      </p:sp>
      <p:pic>
        <p:nvPicPr>
          <p:cNvPr id="51204" name="Picture 4" descr="sign-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475" y="868363"/>
            <a:ext cx="6675438" cy="5784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Iowa Sunset</a:t>
            </a:r>
            <a:br>
              <a:rPr lang="en-US" dirty="0" smtClean="0"/>
            </a:br>
            <a:r>
              <a:rPr lang="en-US" sz="1400" dirty="0" smtClean="0"/>
              <a:t>Photo by Sean Maher</a:t>
            </a:r>
            <a:endParaRPr lang="en-US" sz="14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1708" y="1417342"/>
            <a:ext cx="5440658" cy="5440658"/>
          </a:xfrm>
          <a:prstGeom prst="rect">
            <a:avLst/>
          </a:prstGeom>
        </p:spPr>
      </p:pic>
    </p:spTree>
    <p:extLst>
      <p:ext uri="{BB962C8B-B14F-4D97-AF65-F5344CB8AC3E}">
        <p14:creationId xmlns:p14="http://schemas.microsoft.com/office/powerpoint/2010/main" val="35463257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8684" y="502952"/>
            <a:ext cx="8239395" cy="731497"/>
          </a:xfrm>
        </p:spPr>
        <p:txBody>
          <a:bodyPr>
            <a:normAutofit/>
          </a:bodyPr>
          <a:lstStyle/>
          <a:p>
            <a:r>
              <a:rPr lang="en-US" dirty="0" smtClean="0"/>
              <a:t>Drumming Up Volunteer Interest</a:t>
            </a:r>
            <a:endParaRPr lang="en-US"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t="2623" b="2623"/>
          <a:stretch>
            <a:fillRect/>
          </a:stretch>
        </p:blipFill>
        <p:spPr>
          <a:xfrm>
            <a:off x="914440" y="2148854"/>
            <a:ext cx="2855356" cy="3006153"/>
          </a:xfrm>
        </p:spPr>
      </p:pic>
      <p:sp>
        <p:nvSpPr>
          <p:cNvPr id="6" name="Text Placeholder 5"/>
          <p:cNvSpPr>
            <a:spLocks noGrp="1"/>
          </p:cNvSpPr>
          <p:nvPr>
            <p:ph type="body" sz="half" idx="2"/>
          </p:nvPr>
        </p:nvSpPr>
        <p:spPr>
          <a:xfrm>
            <a:off x="4846317" y="1783098"/>
            <a:ext cx="3566121" cy="3811588"/>
          </a:xfrm>
        </p:spPr>
        <p:txBody>
          <a:bodyPr>
            <a:normAutofit/>
          </a:bodyPr>
          <a:lstStyle/>
          <a:p>
            <a:r>
              <a:rPr lang="en-US" sz="1800" dirty="0" smtClean="0"/>
              <a:t>Email</a:t>
            </a:r>
          </a:p>
          <a:p>
            <a:r>
              <a:rPr lang="en-US" sz="1800" dirty="0" smtClean="0"/>
              <a:t>Facebook</a:t>
            </a:r>
          </a:p>
          <a:p>
            <a:r>
              <a:rPr lang="en-US" sz="1800" dirty="0" smtClean="0"/>
              <a:t>Genealogical Societies</a:t>
            </a:r>
          </a:p>
          <a:p>
            <a:pPr marL="285750" indent="-285750">
              <a:buFont typeface="Arial" panose="020B0604020202020204" pitchFamily="34" charset="0"/>
              <a:buChar char="•"/>
            </a:pPr>
            <a:r>
              <a:rPr lang="en-US" sz="1800" dirty="0" smtClean="0"/>
              <a:t>Personal Visits &amp; Meeting Presentations </a:t>
            </a:r>
          </a:p>
          <a:p>
            <a:pPr marL="285750" indent="-285750">
              <a:buFont typeface="Arial" panose="020B0604020202020204" pitchFamily="34" charset="0"/>
              <a:buChar char="•"/>
            </a:pPr>
            <a:r>
              <a:rPr lang="en-US" sz="1800" dirty="0" smtClean="0"/>
              <a:t>Brochures</a:t>
            </a:r>
          </a:p>
          <a:p>
            <a:pPr marL="285750" indent="-285750">
              <a:buFont typeface="Arial" panose="020B0604020202020204" pitchFamily="34" charset="0"/>
              <a:buChar char="•"/>
            </a:pPr>
            <a:r>
              <a:rPr lang="en-US" sz="1800" dirty="0" smtClean="0"/>
              <a:t>Newsletter articles &amp; ads</a:t>
            </a:r>
          </a:p>
          <a:p>
            <a:pPr marL="285750" indent="-285750">
              <a:buFont typeface="Arial" panose="020B0604020202020204" pitchFamily="34" charset="0"/>
              <a:buChar char="•"/>
            </a:pPr>
            <a:r>
              <a:rPr lang="en-US" sz="1800" dirty="0" smtClean="0"/>
              <a:t>Gen Society Facebook </a:t>
            </a:r>
          </a:p>
          <a:p>
            <a:endParaRPr lang="en-US" sz="1800" dirty="0"/>
          </a:p>
          <a:p>
            <a:endParaRPr lang="en-US" dirty="0"/>
          </a:p>
          <a:p>
            <a:endParaRPr lang="en-US" dirty="0" smtClean="0"/>
          </a:p>
          <a:p>
            <a:endParaRPr lang="en-US" dirty="0"/>
          </a:p>
        </p:txBody>
      </p:sp>
    </p:spTree>
    <p:extLst>
      <p:ext uri="{BB962C8B-B14F-4D97-AF65-F5344CB8AC3E}">
        <p14:creationId xmlns:p14="http://schemas.microsoft.com/office/powerpoint/2010/main" val="9387908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dirty="0"/>
              <a:t>Society – </a:t>
            </a:r>
            <a:r>
              <a:rPr lang="en-US" altLang="en-US" dirty="0" err="1"/>
              <a:t>GenWeb</a:t>
            </a:r>
            <a:r>
              <a:rPr lang="en-US" altLang="en-US" dirty="0"/>
              <a:t> Cooperation</a:t>
            </a:r>
          </a:p>
        </p:txBody>
      </p:sp>
      <p:sp>
        <p:nvSpPr>
          <p:cNvPr id="54275" name="Rectangle 3"/>
          <p:cNvSpPr>
            <a:spLocks noGrp="1" noChangeArrowheads="1"/>
          </p:cNvSpPr>
          <p:nvPr>
            <p:ph idx="1"/>
          </p:nvPr>
        </p:nvSpPr>
        <p:spPr/>
        <p:txBody>
          <a:bodyPr>
            <a:normAutofit fontScale="77500" lnSpcReduction="20000"/>
          </a:bodyPr>
          <a:lstStyle/>
          <a:p>
            <a:pPr>
              <a:spcAft>
                <a:spcPct val="35000"/>
              </a:spcAft>
            </a:pPr>
            <a:r>
              <a:rPr lang="en-US" altLang="en-US" sz="2800" dirty="0"/>
              <a:t>Gen societies may feel threatened by on line resources. </a:t>
            </a:r>
          </a:p>
          <a:p>
            <a:pPr>
              <a:spcAft>
                <a:spcPct val="35000"/>
              </a:spcAft>
            </a:pPr>
            <a:r>
              <a:rPr lang="en-US" altLang="en-US" sz="2800" dirty="0" smtClean="0"/>
              <a:t>Cooperation </a:t>
            </a:r>
            <a:r>
              <a:rPr lang="en-US" altLang="en-US" sz="2800" dirty="0"/>
              <a:t>is the best way to help people research their families.</a:t>
            </a:r>
          </a:p>
          <a:p>
            <a:pPr>
              <a:spcAft>
                <a:spcPct val="35000"/>
              </a:spcAft>
            </a:pPr>
            <a:r>
              <a:rPr lang="en-US" altLang="en-US" sz="2800" dirty="0" smtClean="0"/>
              <a:t>Funds </a:t>
            </a:r>
            <a:r>
              <a:rPr lang="en-US" altLang="en-US" sz="2800" dirty="0"/>
              <a:t>can be raised locally by offering </a:t>
            </a:r>
            <a:r>
              <a:rPr lang="en-US" altLang="en-US" sz="2800" dirty="0" smtClean="0"/>
              <a:t>society </a:t>
            </a:r>
            <a:r>
              <a:rPr lang="en-US" altLang="en-US" sz="2800" dirty="0"/>
              <a:t>local research services on </a:t>
            </a:r>
            <a:r>
              <a:rPr lang="en-US" altLang="en-US" sz="2800" dirty="0" smtClean="0"/>
              <a:t>line.</a:t>
            </a:r>
          </a:p>
          <a:p>
            <a:pPr>
              <a:spcAft>
                <a:spcPct val="35000"/>
              </a:spcAft>
            </a:pPr>
            <a:r>
              <a:rPr lang="en-US" altLang="en-US" sz="2800" dirty="0" smtClean="0"/>
              <a:t>Transcribed indexes can drive society business.</a:t>
            </a:r>
          </a:p>
          <a:p>
            <a:pPr>
              <a:spcAft>
                <a:spcPct val="35000"/>
              </a:spcAft>
            </a:pPr>
            <a:r>
              <a:rPr lang="en-US" altLang="en-US" sz="2800" dirty="0" smtClean="0"/>
              <a:t> County </a:t>
            </a:r>
            <a:r>
              <a:rPr lang="en-US" altLang="en-US" sz="2800" dirty="0"/>
              <a:t>Coordinator can refer queries to local genealogical society. A “win-win” situation</a:t>
            </a:r>
            <a:r>
              <a:rPr lang="en-US" altLang="en-US" sz="2800" dirty="0" smtClean="0"/>
              <a:t>!</a:t>
            </a:r>
            <a:endParaRPr lang="en-US" altLang="en-US"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Volunteers</a:t>
            </a:r>
            <a:br>
              <a:rPr lang="en-US" dirty="0" smtClean="0"/>
            </a:br>
            <a:r>
              <a:rPr lang="en-US" dirty="0" smtClean="0"/>
              <a:t>Ways to Contribute</a:t>
            </a:r>
            <a:endParaRPr lang="en-US" dirty="0"/>
          </a:p>
        </p:txBody>
      </p:sp>
      <p:sp>
        <p:nvSpPr>
          <p:cNvPr id="3" name="Content Placeholder 2"/>
          <p:cNvSpPr>
            <a:spLocks noGrp="1"/>
          </p:cNvSpPr>
          <p:nvPr>
            <p:ph idx="1"/>
          </p:nvPr>
        </p:nvSpPr>
        <p:spPr/>
        <p:txBody>
          <a:bodyPr>
            <a:normAutofit/>
          </a:bodyPr>
          <a:lstStyle/>
          <a:p>
            <a:r>
              <a:rPr lang="en-US" sz="2000" dirty="0" smtClean="0"/>
              <a:t>Transcribe records</a:t>
            </a:r>
          </a:p>
          <a:p>
            <a:r>
              <a:rPr lang="en-US" sz="2000" dirty="0" smtClean="0"/>
              <a:t>Post info to Boards</a:t>
            </a:r>
          </a:p>
          <a:p>
            <a:r>
              <a:rPr lang="en-US" sz="2000" dirty="0" smtClean="0"/>
              <a:t>Iowa Gravestone Photo Project</a:t>
            </a:r>
          </a:p>
          <a:p>
            <a:r>
              <a:rPr lang="en-US" sz="2000" dirty="0" smtClean="0"/>
              <a:t>Look ups</a:t>
            </a:r>
          </a:p>
          <a:p>
            <a:r>
              <a:rPr lang="en-US" sz="2000" dirty="0" smtClean="0"/>
              <a:t>Adopt a county</a:t>
            </a:r>
          </a:p>
          <a:p>
            <a:pPr lvl="1"/>
            <a:r>
              <a:rPr lang="en-US" dirty="0" smtClean="0"/>
              <a:t>Requirements?</a:t>
            </a:r>
          </a:p>
          <a:p>
            <a:pPr lvl="1"/>
            <a:r>
              <a:rPr lang="en-US" dirty="0" smtClean="0"/>
              <a:t>Recruitment pool?</a:t>
            </a:r>
            <a:endParaRPr lang="en-US" dirty="0"/>
          </a:p>
        </p:txBody>
      </p:sp>
    </p:spTree>
    <p:extLst>
      <p:ext uri="{BB962C8B-B14F-4D97-AF65-F5344CB8AC3E}">
        <p14:creationId xmlns:p14="http://schemas.microsoft.com/office/powerpoint/2010/main" val="39939105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84" y="1874537"/>
            <a:ext cx="6347714" cy="1320800"/>
          </a:xfrm>
        </p:spPr>
        <p:txBody>
          <a:bodyPr>
            <a:normAutofit/>
          </a:bodyPr>
          <a:lstStyle/>
          <a:p>
            <a:r>
              <a:rPr lang="en-US" sz="4000" dirty="0" smtClean="0"/>
              <a:t>Promotion Presentation</a:t>
            </a:r>
            <a:endParaRPr lang="en-US" sz="4000" dirty="0"/>
          </a:p>
        </p:txBody>
      </p:sp>
    </p:spTree>
    <p:extLst>
      <p:ext uri="{BB962C8B-B14F-4D97-AF65-F5344CB8AC3E}">
        <p14:creationId xmlns:p14="http://schemas.microsoft.com/office/powerpoint/2010/main" val="15115415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48684" y="685830"/>
            <a:ext cx="8229600" cy="3840438"/>
          </a:xfrm>
          <a:prstGeom prst="rect">
            <a:avLst/>
          </a:prstGeom>
        </p:spPr>
      </p:pic>
      <p:sp>
        <p:nvSpPr>
          <p:cNvPr id="5" name="TextBox 4"/>
          <p:cNvSpPr txBox="1"/>
          <p:nvPr/>
        </p:nvSpPr>
        <p:spPr>
          <a:xfrm>
            <a:off x="1188757" y="4983463"/>
            <a:ext cx="7132242" cy="1569660"/>
          </a:xfrm>
          <a:prstGeom prst="rect">
            <a:avLst/>
          </a:prstGeom>
          <a:noFill/>
        </p:spPr>
        <p:txBody>
          <a:bodyPr wrap="square" rtlCol="0">
            <a:spAutoFit/>
          </a:bodyPr>
          <a:lstStyle/>
          <a:p>
            <a:pPr algn="ctr"/>
            <a:r>
              <a:rPr lang="en-US" sz="2400" dirty="0" smtClean="0"/>
              <a:t>Cindy Booth Maher</a:t>
            </a:r>
          </a:p>
          <a:p>
            <a:pPr algn="ctr"/>
            <a:endParaRPr lang="en-US" sz="2400" dirty="0" smtClean="0"/>
          </a:p>
          <a:p>
            <a:pPr algn="ctr"/>
            <a:r>
              <a:rPr lang="en-US" sz="2400" dirty="0" smtClean="0"/>
              <a:t>County </a:t>
            </a:r>
            <a:r>
              <a:rPr lang="en-US" sz="2400" dirty="0"/>
              <a:t>Coordinator &amp; Web </a:t>
            </a:r>
            <a:r>
              <a:rPr lang="en-US" sz="2400" dirty="0" smtClean="0"/>
              <a:t>Master</a:t>
            </a:r>
          </a:p>
          <a:p>
            <a:pPr algn="ctr"/>
            <a:endParaRPr lang="en-US" sz="2400" dirty="0"/>
          </a:p>
        </p:txBody>
      </p:sp>
    </p:spTree>
    <p:extLst>
      <p:ext uri="{BB962C8B-B14F-4D97-AF65-F5344CB8AC3E}">
        <p14:creationId xmlns:p14="http://schemas.microsoft.com/office/powerpoint/2010/main" val="10698842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71488" y="0"/>
            <a:ext cx="8229600" cy="1143000"/>
          </a:xfrm>
        </p:spPr>
        <p:txBody>
          <a:bodyPr/>
          <a:lstStyle/>
          <a:p>
            <a:r>
              <a:rPr lang="en-US" altLang="en-US"/>
              <a:t>Part of a Bigger Picture</a:t>
            </a:r>
          </a:p>
        </p:txBody>
      </p:sp>
      <p:pic>
        <p:nvPicPr>
          <p:cNvPr id="4100" name="Picture 4" descr="USGenWeb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8" y="1176338"/>
            <a:ext cx="1681162" cy="1701800"/>
          </a:xfrm>
          <a:prstGeom prst="rect">
            <a:avLst/>
          </a:prstGeom>
          <a:noFill/>
          <a:extLst>
            <a:ext uri="{909E8E84-426E-40DD-AFC4-6F175D3DCCD1}">
              <a14:hiddenFill xmlns:a14="http://schemas.microsoft.com/office/drawing/2010/main">
                <a:solidFill>
                  <a:srgbClr val="FFFFFF"/>
                </a:solidFill>
              </a14:hiddenFill>
            </a:ext>
          </a:extLst>
        </p:spPr>
      </p:pic>
      <p:pic>
        <p:nvPicPr>
          <p:cNvPr id="4109" name="Picture 13" descr="Iowa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90069" y="2524919"/>
            <a:ext cx="2478087" cy="1635125"/>
          </a:xfrm>
          <a:prstGeom prst="rect">
            <a:avLst/>
          </a:prstGeom>
          <a:noFill/>
          <a:extLst>
            <a:ext uri="{909E8E84-426E-40DD-AFC4-6F175D3DCCD1}">
              <a14:hiddenFill xmlns:a14="http://schemas.microsoft.com/office/drawing/2010/main">
                <a:solidFill>
                  <a:srgbClr val="FFFFFF"/>
                </a:solidFill>
              </a14:hiddenFill>
            </a:ext>
          </a:extLst>
        </p:spPr>
      </p:pic>
      <p:sp>
        <p:nvSpPr>
          <p:cNvPr id="4111" name="Text Box 15"/>
          <p:cNvSpPr txBox="1">
            <a:spLocks noChangeArrowheads="1"/>
          </p:cNvSpPr>
          <p:nvPr/>
        </p:nvSpPr>
        <p:spPr bwMode="auto">
          <a:xfrm>
            <a:off x="457200" y="5715000"/>
            <a:ext cx="8321675" cy="103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a:t>An all volunteer project committed to</a:t>
            </a:r>
          </a:p>
          <a:p>
            <a:pPr algn="ctr">
              <a:spcBef>
                <a:spcPct val="20000"/>
              </a:spcBef>
            </a:pPr>
            <a:r>
              <a:rPr lang="en-US" altLang="en-US" sz="2800"/>
              <a:t>free Internet access to genealogical information </a:t>
            </a:r>
          </a:p>
        </p:txBody>
      </p:sp>
      <p:pic>
        <p:nvPicPr>
          <p:cNvPr id="4113" name="Picture 17" descr="WorldGenWeb"/>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3550" y="4060825"/>
            <a:ext cx="2908300" cy="1430338"/>
          </a:xfrm>
          <a:prstGeom prst="rect">
            <a:avLst/>
          </a:prstGeom>
          <a:noFill/>
          <a:extLst>
            <a:ext uri="{909E8E84-426E-40DD-AFC4-6F175D3DCCD1}">
              <a14:hiddenFill xmlns:a14="http://schemas.microsoft.com/office/drawing/2010/main">
                <a:solidFill>
                  <a:srgbClr val="FFFFFF"/>
                </a:solidFill>
              </a14:hiddenFill>
            </a:ext>
          </a:extLst>
        </p:spPr>
      </p:pic>
      <p:sp>
        <p:nvSpPr>
          <p:cNvPr id="4115" name="Line 19"/>
          <p:cNvSpPr>
            <a:spLocks noChangeShapeType="1"/>
          </p:cNvSpPr>
          <p:nvPr/>
        </p:nvSpPr>
        <p:spPr bwMode="auto">
          <a:xfrm>
            <a:off x="1238250" y="2259013"/>
            <a:ext cx="412750" cy="1800225"/>
          </a:xfrm>
          <a:prstGeom prst="line">
            <a:avLst/>
          </a:prstGeom>
          <a:noFill/>
          <a:ln w="28575">
            <a:solidFill>
              <a:srgbClr val="99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 name="Picture 1"/>
          <p:cNvPicPr>
            <a:picLocks noChangeAspect="1"/>
          </p:cNvPicPr>
          <p:nvPr/>
        </p:nvPicPr>
        <p:blipFill>
          <a:blip r:embed="rId6"/>
          <a:stretch>
            <a:fillRect/>
          </a:stretch>
        </p:blipFill>
        <p:spPr>
          <a:xfrm>
            <a:off x="6189663" y="3871913"/>
            <a:ext cx="2234643" cy="1463691"/>
          </a:xfrm>
          <a:prstGeom prst="rect">
            <a:avLst/>
          </a:prstGeom>
        </p:spPr>
      </p:pic>
      <p:sp>
        <p:nvSpPr>
          <p:cNvPr id="4110" name="Line 14"/>
          <p:cNvSpPr>
            <a:spLocks noChangeShapeType="1"/>
          </p:cNvSpPr>
          <p:nvPr/>
        </p:nvSpPr>
        <p:spPr bwMode="auto">
          <a:xfrm>
            <a:off x="4614863" y="3881438"/>
            <a:ext cx="3157502" cy="827708"/>
          </a:xfrm>
          <a:prstGeom prst="line">
            <a:avLst/>
          </a:prstGeom>
          <a:noFill/>
          <a:ln w="28575">
            <a:solidFill>
              <a:srgbClr val="99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6" name="Line 10"/>
          <p:cNvSpPr>
            <a:spLocks noChangeShapeType="1"/>
          </p:cNvSpPr>
          <p:nvPr/>
        </p:nvSpPr>
        <p:spPr bwMode="auto">
          <a:xfrm>
            <a:off x="1652588" y="2376488"/>
            <a:ext cx="1437481" cy="725487"/>
          </a:xfrm>
          <a:prstGeom prst="line">
            <a:avLst/>
          </a:prstGeom>
          <a:noFill/>
          <a:ln w="28575">
            <a:solidFill>
              <a:srgbClr val="99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TextBox 2"/>
          <p:cNvSpPr txBox="1"/>
          <p:nvPr/>
        </p:nvSpPr>
        <p:spPr>
          <a:xfrm>
            <a:off x="7038388" y="4775994"/>
            <a:ext cx="1385918" cy="369332"/>
          </a:xfrm>
          <a:prstGeom prst="rect">
            <a:avLst/>
          </a:prstGeom>
          <a:noFill/>
        </p:spPr>
        <p:txBody>
          <a:bodyPr wrap="square" rtlCol="0">
            <a:spAutoFit/>
          </a:bodyPr>
          <a:lstStyle/>
          <a:p>
            <a:r>
              <a:rPr lang="en-US" b="1" dirty="0" smtClean="0"/>
              <a:t>Johnson</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p:cTn id="7" dur="1000" fill="hold"/>
                                        <p:tgtEl>
                                          <p:spTgt spid="4100"/>
                                        </p:tgtEl>
                                        <p:attrNameLst>
                                          <p:attrName>ppt_w</p:attrName>
                                        </p:attrNameLst>
                                      </p:cBhvr>
                                      <p:tavLst>
                                        <p:tav tm="0">
                                          <p:val>
                                            <p:fltVal val="0"/>
                                          </p:val>
                                        </p:tav>
                                        <p:tav tm="100000">
                                          <p:val>
                                            <p:strVal val="#ppt_w"/>
                                          </p:val>
                                        </p:tav>
                                      </p:tavLst>
                                    </p:anim>
                                    <p:anim calcmode="lin" valueType="num">
                                      <p:cBhvr>
                                        <p:cTn id="8" dur="1000" fill="hold"/>
                                        <p:tgtEl>
                                          <p:spTgt spid="4100"/>
                                        </p:tgtEl>
                                        <p:attrNameLst>
                                          <p:attrName>ppt_h</p:attrName>
                                        </p:attrNameLst>
                                      </p:cBhvr>
                                      <p:tavLst>
                                        <p:tav tm="0">
                                          <p:val>
                                            <p:fltVal val="0"/>
                                          </p:val>
                                        </p:tav>
                                        <p:tav tm="100000">
                                          <p:val>
                                            <p:strVal val="#ppt_h"/>
                                          </p:val>
                                        </p:tav>
                                      </p:tavLst>
                                    </p:anim>
                                    <p:animEffect transition="in" filter="fade">
                                      <p:cBhvr>
                                        <p:cTn id="9" dur="1000"/>
                                        <p:tgtEl>
                                          <p:spTgt spid="4100"/>
                                        </p:tgtEl>
                                      </p:cBhvr>
                                    </p:animEffect>
                                  </p:childTnLst>
                                </p:cTn>
                              </p:par>
                            </p:childTnLst>
                          </p:cTn>
                        </p:par>
                        <p:par>
                          <p:cTn id="10" fill="hold" nodeType="afterGroup">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4106"/>
                                        </p:tgtEl>
                                        <p:attrNameLst>
                                          <p:attrName>style.visibility</p:attrName>
                                        </p:attrNameLst>
                                      </p:cBhvr>
                                      <p:to>
                                        <p:strVal val="visible"/>
                                      </p:to>
                                    </p:set>
                                    <p:anim calcmode="lin" valueType="num">
                                      <p:cBhvr>
                                        <p:cTn id="13" dur="2000" fill="hold"/>
                                        <p:tgtEl>
                                          <p:spTgt spid="4106"/>
                                        </p:tgtEl>
                                        <p:attrNameLst>
                                          <p:attrName>ppt_w</p:attrName>
                                        </p:attrNameLst>
                                      </p:cBhvr>
                                      <p:tavLst>
                                        <p:tav tm="0">
                                          <p:val>
                                            <p:fltVal val="0"/>
                                          </p:val>
                                        </p:tav>
                                        <p:tav tm="100000">
                                          <p:val>
                                            <p:strVal val="#ppt_w"/>
                                          </p:val>
                                        </p:tav>
                                      </p:tavLst>
                                    </p:anim>
                                    <p:anim calcmode="lin" valueType="num">
                                      <p:cBhvr>
                                        <p:cTn id="14" dur="2000" fill="hold"/>
                                        <p:tgtEl>
                                          <p:spTgt spid="4106"/>
                                        </p:tgtEl>
                                        <p:attrNameLst>
                                          <p:attrName>ppt_h</p:attrName>
                                        </p:attrNameLst>
                                      </p:cBhvr>
                                      <p:tavLst>
                                        <p:tav tm="0">
                                          <p:val>
                                            <p:fltVal val="0"/>
                                          </p:val>
                                        </p:tav>
                                        <p:tav tm="100000">
                                          <p:val>
                                            <p:strVal val="#ppt_h"/>
                                          </p:val>
                                        </p:tav>
                                      </p:tavLst>
                                    </p:anim>
                                    <p:animEffect transition="in" filter="fade">
                                      <p:cBhvr>
                                        <p:cTn id="15" dur="2000"/>
                                        <p:tgtEl>
                                          <p:spTgt spid="4106"/>
                                        </p:tgtEl>
                                      </p:cBhvr>
                                    </p:animEffect>
                                  </p:childTnLst>
                                </p:cTn>
                              </p:par>
                              <p:par>
                                <p:cTn id="16" presetID="53" presetClass="entr" presetSubtype="0" fill="hold" nodeType="withEffect">
                                  <p:stCondLst>
                                    <p:cond delay="0"/>
                                  </p:stCondLst>
                                  <p:childTnLst>
                                    <p:set>
                                      <p:cBhvr>
                                        <p:cTn id="17" dur="1" fill="hold">
                                          <p:stCondLst>
                                            <p:cond delay="0"/>
                                          </p:stCondLst>
                                        </p:cTn>
                                        <p:tgtEl>
                                          <p:spTgt spid="4109"/>
                                        </p:tgtEl>
                                        <p:attrNameLst>
                                          <p:attrName>style.visibility</p:attrName>
                                        </p:attrNameLst>
                                      </p:cBhvr>
                                      <p:to>
                                        <p:strVal val="visible"/>
                                      </p:to>
                                    </p:set>
                                    <p:anim calcmode="lin" valueType="num">
                                      <p:cBhvr>
                                        <p:cTn id="18" dur="2000" fill="hold"/>
                                        <p:tgtEl>
                                          <p:spTgt spid="4109"/>
                                        </p:tgtEl>
                                        <p:attrNameLst>
                                          <p:attrName>ppt_w</p:attrName>
                                        </p:attrNameLst>
                                      </p:cBhvr>
                                      <p:tavLst>
                                        <p:tav tm="0">
                                          <p:val>
                                            <p:fltVal val="0"/>
                                          </p:val>
                                        </p:tav>
                                        <p:tav tm="100000">
                                          <p:val>
                                            <p:strVal val="#ppt_w"/>
                                          </p:val>
                                        </p:tav>
                                      </p:tavLst>
                                    </p:anim>
                                    <p:anim calcmode="lin" valueType="num">
                                      <p:cBhvr>
                                        <p:cTn id="19" dur="2000" fill="hold"/>
                                        <p:tgtEl>
                                          <p:spTgt spid="4109"/>
                                        </p:tgtEl>
                                        <p:attrNameLst>
                                          <p:attrName>ppt_h</p:attrName>
                                        </p:attrNameLst>
                                      </p:cBhvr>
                                      <p:tavLst>
                                        <p:tav tm="0">
                                          <p:val>
                                            <p:fltVal val="0"/>
                                          </p:val>
                                        </p:tav>
                                        <p:tav tm="100000">
                                          <p:val>
                                            <p:strVal val="#ppt_h"/>
                                          </p:val>
                                        </p:tav>
                                      </p:tavLst>
                                    </p:anim>
                                    <p:animEffect transition="in" filter="fade">
                                      <p:cBhvr>
                                        <p:cTn id="20" dur="2000"/>
                                        <p:tgtEl>
                                          <p:spTgt spid="4109"/>
                                        </p:tgtEl>
                                      </p:cBhvr>
                                    </p:animEffect>
                                  </p:childTnLst>
                                </p:cTn>
                              </p:par>
                            </p:childTnLst>
                          </p:cTn>
                        </p:par>
                        <p:par>
                          <p:cTn id="21" fill="hold" nodeType="afterGroup">
                            <p:stCondLst>
                              <p:cond delay="3000"/>
                            </p:stCondLst>
                            <p:childTnLst>
                              <p:par>
                                <p:cTn id="22" presetID="53" presetClass="entr" presetSubtype="0" fill="hold" grpId="0" nodeType="afterEffect">
                                  <p:stCondLst>
                                    <p:cond delay="0"/>
                                  </p:stCondLst>
                                  <p:childTnLst>
                                    <p:set>
                                      <p:cBhvr>
                                        <p:cTn id="23" dur="1" fill="hold">
                                          <p:stCondLst>
                                            <p:cond delay="0"/>
                                          </p:stCondLst>
                                        </p:cTn>
                                        <p:tgtEl>
                                          <p:spTgt spid="4110"/>
                                        </p:tgtEl>
                                        <p:attrNameLst>
                                          <p:attrName>style.visibility</p:attrName>
                                        </p:attrNameLst>
                                      </p:cBhvr>
                                      <p:to>
                                        <p:strVal val="visible"/>
                                      </p:to>
                                    </p:set>
                                    <p:anim calcmode="lin" valueType="num">
                                      <p:cBhvr>
                                        <p:cTn id="24" dur="2000" fill="hold"/>
                                        <p:tgtEl>
                                          <p:spTgt spid="4110"/>
                                        </p:tgtEl>
                                        <p:attrNameLst>
                                          <p:attrName>ppt_w</p:attrName>
                                        </p:attrNameLst>
                                      </p:cBhvr>
                                      <p:tavLst>
                                        <p:tav tm="0">
                                          <p:val>
                                            <p:fltVal val="0"/>
                                          </p:val>
                                        </p:tav>
                                        <p:tav tm="100000">
                                          <p:val>
                                            <p:strVal val="#ppt_w"/>
                                          </p:val>
                                        </p:tav>
                                      </p:tavLst>
                                    </p:anim>
                                    <p:anim calcmode="lin" valueType="num">
                                      <p:cBhvr>
                                        <p:cTn id="25" dur="2000" fill="hold"/>
                                        <p:tgtEl>
                                          <p:spTgt spid="4110"/>
                                        </p:tgtEl>
                                        <p:attrNameLst>
                                          <p:attrName>ppt_h</p:attrName>
                                        </p:attrNameLst>
                                      </p:cBhvr>
                                      <p:tavLst>
                                        <p:tav tm="0">
                                          <p:val>
                                            <p:fltVal val="0"/>
                                          </p:val>
                                        </p:tav>
                                        <p:tav tm="100000">
                                          <p:val>
                                            <p:strVal val="#ppt_h"/>
                                          </p:val>
                                        </p:tav>
                                      </p:tavLst>
                                    </p:anim>
                                    <p:animEffect transition="in" filter="fade">
                                      <p:cBhvr>
                                        <p:cTn id="26" dur="2000"/>
                                        <p:tgtEl>
                                          <p:spTgt spid="4110"/>
                                        </p:tgtEl>
                                      </p:cBhvr>
                                    </p:animEffect>
                                  </p:childTnLst>
                                </p:cTn>
                              </p:par>
                            </p:childTnLst>
                          </p:cTn>
                        </p:par>
                        <p:par>
                          <p:cTn id="27" fill="hold" nodeType="afterGroup">
                            <p:stCondLst>
                              <p:cond delay="5000"/>
                            </p:stCondLst>
                            <p:childTnLst>
                              <p:par>
                                <p:cTn id="28" presetID="53" presetClass="entr" presetSubtype="0" fill="hold" grpId="0" nodeType="afterEffect">
                                  <p:stCondLst>
                                    <p:cond delay="0"/>
                                  </p:stCondLst>
                                  <p:childTnLst>
                                    <p:set>
                                      <p:cBhvr>
                                        <p:cTn id="29" dur="1" fill="hold">
                                          <p:stCondLst>
                                            <p:cond delay="0"/>
                                          </p:stCondLst>
                                        </p:cTn>
                                        <p:tgtEl>
                                          <p:spTgt spid="4115"/>
                                        </p:tgtEl>
                                        <p:attrNameLst>
                                          <p:attrName>style.visibility</p:attrName>
                                        </p:attrNameLst>
                                      </p:cBhvr>
                                      <p:to>
                                        <p:strVal val="visible"/>
                                      </p:to>
                                    </p:set>
                                    <p:anim calcmode="lin" valueType="num">
                                      <p:cBhvr>
                                        <p:cTn id="30" dur="1000" fill="hold"/>
                                        <p:tgtEl>
                                          <p:spTgt spid="4115"/>
                                        </p:tgtEl>
                                        <p:attrNameLst>
                                          <p:attrName>ppt_w</p:attrName>
                                        </p:attrNameLst>
                                      </p:cBhvr>
                                      <p:tavLst>
                                        <p:tav tm="0">
                                          <p:val>
                                            <p:fltVal val="0"/>
                                          </p:val>
                                        </p:tav>
                                        <p:tav tm="100000">
                                          <p:val>
                                            <p:strVal val="#ppt_w"/>
                                          </p:val>
                                        </p:tav>
                                      </p:tavLst>
                                    </p:anim>
                                    <p:anim calcmode="lin" valueType="num">
                                      <p:cBhvr>
                                        <p:cTn id="31" dur="1000" fill="hold"/>
                                        <p:tgtEl>
                                          <p:spTgt spid="4115"/>
                                        </p:tgtEl>
                                        <p:attrNameLst>
                                          <p:attrName>ppt_h</p:attrName>
                                        </p:attrNameLst>
                                      </p:cBhvr>
                                      <p:tavLst>
                                        <p:tav tm="0">
                                          <p:val>
                                            <p:fltVal val="0"/>
                                          </p:val>
                                        </p:tav>
                                        <p:tav tm="100000">
                                          <p:val>
                                            <p:strVal val="#ppt_h"/>
                                          </p:val>
                                        </p:tav>
                                      </p:tavLst>
                                    </p:anim>
                                    <p:animEffect transition="in" filter="fade">
                                      <p:cBhvr>
                                        <p:cTn id="32" dur="1000"/>
                                        <p:tgtEl>
                                          <p:spTgt spid="4115"/>
                                        </p:tgtEl>
                                      </p:cBhvr>
                                    </p:animEffect>
                                  </p:childTnLst>
                                </p:cTn>
                              </p:par>
                              <p:par>
                                <p:cTn id="33" presetID="53" presetClass="entr" presetSubtype="0" fill="hold" nodeType="withEffect">
                                  <p:stCondLst>
                                    <p:cond delay="0"/>
                                  </p:stCondLst>
                                  <p:childTnLst>
                                    <p:set>
                                      <p:cBhvr>
                                        <p:cTn id="34" dur="1" fill="hold">
                                          <p:stCondLst>
                                            <p:cond delay="0"/>
                                          </p:stCondLst>
                                        </p:cTn>
                                        <p:tgtEl>
                                          <p:spTgt spid="4113"/>
                                        </p:tgtEl>
                                        <p:attrNameLst>
                                          <p:attrName>style.visibility</p:attrName>
                                        </p:attrNameLst>
                                      </p:cBhvr>
                                      <p:to>
                                        <p:strVal val="visible"/>
                                      </p:to>
                                    </p:set>
                                    <p:anim calcmode="lin" valueType="num">
                                      <p:cBhvr>
                                        <p:cTn id="35" dur="1000" fill="hold"/>
                                        <p:tgtEl>
                                          <p:spTgt spid="4113"/>
                                        </p:tgtEl>
                                        <p:attrNameLst>
                                          <p:attrName>ppt_w</p:attrName>
                                        </p:attrNameLst>
                                      </p:cBhvr>
                                      <p:tavLst>
                                        <p:tav tm="0">
                                          <p:val>
                                            <p:fltVal val="0"/>
                                          </p:val>
                                        </p:tav>
                                        <p:tav tm="100000">
                                          <p:val>
                                            <p:strVal val="#ppt_w"/>
                                          </p:val>
                                        </p:tav>
                                      </p:tavLst>
                                    </p:anim>
                                    <p:anim calcmode="lin" valueType="num">
                                      <p:cBhvr>
                                        <p:cTn id="36" dur="1000" fill="hold"/>
                                        <p:tgtEl>
                                          <p:spTgt spid="4113"/>
                                        </p:tgtEl>
                                        <p:attrNameLst>
                                          <p:attrName>ppt_h</p:attrName>
                                        </p:attrNameLst>
                                      </p:cBhvr>
                                      <p:tavLst>
                                        <p:tav tm="0">
                                          <p:val>
                                            <p:fltVal val="0"/>
                                          </p:val>
                                        </p:tav>
                                        <p:tav tm="100000">
                                          <p:val>
                                            <p:strVal val="#ppt_h"/>
                                          </p:val>
                                        </p:tav>
                                      </p:tavLst>
                                    </p:anim>
                                    <p:animEffect transition="in" filter="fade">
                                      <p:cBhvr>
                                        <p:cTn id="37" dur="1000"/>
                                        <p:tgtEl>
                                          <p:spTgt spid="4113"/>
                                        </p:tgtEl>
                                      </p:cBhvr>
                                    </p:animEffect>
                                  </p:childTnLst>
                                </p:cTn>
                              </p:par>
                            </p:childTnLst>
                          </p:cTn>
                        </p:par>
                        <p:par>
                          <p:cTn id="38" fill="hold" nodeType="afterGroup">
                            <p:stCondLst>
                              <p:cond delay="6000"/>
                            </p:stCondLst>
                            <p:childTnLst>
                              <p:par>
                                <p:cTn id="39" presetID="22" presetClass="entr" presetSubtype="8" fill="hold" grpId="0" nodeType="afterEffect">
                                  <p:stCondLst>
                                    <p:cond delay="0"/>
                                  </p:stCondLst>
                                  <p:childTnLst>
                                    <p:set>
                                      <p:cBhvr>
                                        <p:cTn id="40" dur="1" fill="hold">
                                          <p:stCondLst>
                                            <p:cond delay="0"/>
                                          </p:stCondLst>
                                        </p:cTn>
                                        <p:tgtEl>
                                          <p:spTgt spid="4111"/>
                                        </p:tgtEl>
                                        <p:attrNameLst>
                                          <p:attrName>style.visibility</p:attrName>
                                        </p:attrNameLst>
                                      </p:cBhvr>
                                      <p:to>
                                        <p:strVal val="visible"/>
                                      </p:to>
                                    </p:set>
                                    <p:animEffect transition="in" filter="wipe(left)">
                                      <p:cBhvr>
                                        <p:cTn id="41" dur="2000"/>
                                        <p:tgtEl>
                                          <p:spTgt spid="4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1" grpId="0"/>
      <p:bldP spid="4115" grpId="0" animBg="1"/>
      <p:bldP spid="4110" grpId="0" animBg="1"/>
      <p:bldP spid="4106" grpId="0" animBg="1"/>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2204</TotalTime>
  <Words>2050</Words>
  <Application>Microsoft Office PowerPoint</Application>
  <PresentationFormat>On-screen Show (4:3)</PresentationFormat>
  <Paragraphs>256</Paragraphs>
  <Slides>31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Book Antiqua</vt:lpstr>
      <vt:lpstr>Comic Sans MS</vt:lpstr>
      <vt:lpstr>Trebuchet MS</vt:lpstr>
      <vt:lpstr>Wingdings 3</vt:lpstr>
      <vt:lpstr>Facet</vt:lpstr>
      <vt:lpstr>PowerPoint Presentation</vt:lpstr>
      <vt:lpstr> 14 Orphan Counties</vt:lpstr>
      <vt:lpstr>Thanks to our Orphan Care Givers</vt:lpstr>
      <vt:lpstr>Drumming Up Volunteer Interest</vt:lpstr>
      <vt:lpstr>Society – GenWeb Cooperation</vt:lpstr>
      <vt:lpstr>Volunteers Ways to Contribute</vt:lpstr>
      <vt:lpstr>Promotion Presentation</vt:lpstr>
      <vt:lpstr>PowerPoint Presentation</vt:lpstr>
      <vt:lpstr>Part of a Bigger Picture</vt:lpstr>
      <vt:lpstr>PowerPoint Presentation</vt:lpstr>
      <vt:lpstr>IAGenWeb</vt:lpstr>
      <vt:lpstr>Family Tree Magazine awarded IAGenWeb Best Iowa State genealogy website six years in a row!</vt:lpstr>
      <vt:lpstr>Our Name</vt:lpstr>
      <vt:lpstr>County Coordinator</vt:lpstr>
      <vt:lpstr>GenWeb Special Features</vt:lpstr>
      <vt:lpstr>IAGenWeb Boards</vt:lpstr>
      <vt:lpstr>      IAGenWeb Special Projects</vt:lpstr>
      <vt:lpstr>    USGenWeb Special Projects</vt:lpstr>
      <vt:lpstr>County Site is Heart of Project</vt:lpstr>
      <vt:lpstr>PowerPoint Presentation</vt:lpstr>
      <vt:lpstr>PowerPoint Presentation</vt:lpstr>
      <vt:lpstr>How Can You Participate?</vt:lpstr>
      <vt:lpstr>Contribute to the Boards</vt:lpstr>
      <vt:lpstr>PowerPoint Presentation</vt:lpstr>
      <vt:lpstr>Contribute to the Gravestone Photo Project</vt:lpstr>
      <vt:lpstr>Submit Gravestone Photos</vt:lpstr>
      <vt:lpstr>Add Post-em Notes to Photos</vt:lpstr>
      <vt:lpstr>Join Our Team</vt:lpstr>
      <vt:lpstr>PowerPoint Presentation</vt:lpstr>
      <vt:lpstr>Complete the Form to Volunteer</vt:lpstr>
      <vt:lpstr>Iowa Sunset Photo by Sean Maher</vt:lpstr>
    </vt:vector>
  </TitlesOfParts>
  <Company>none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Barbara Hug</dc:creator>
  <cp:lastModifiedBy>Constance McDaniel Hall</cp:lastModifiedBy>
  <cp:revision>336</cp:revision>
  <cp:lastPrinted>2015-02-27T20:44:06Z</cp:lastPrinted>
  <dcterms:created xsi:type="dcterms:W3CDTF">2007-01-11T18:56:40Z</dcterms:created>
  <dcterms:modified xsi:type="dcterms:W3CDTF">2017-09-28T18:59:01Z</dcterms:modified>
</cp:coreProperties>
</file>